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3" r:id="rId3"/>
    <p:sldId id="257" r:id="rId4"/>
    <p:sldId id="268" r:id="rId5"/>
    <p:sldId id="258" r:id="rId6"/>
    <p:sldId id="259" r:id="rId7"/>
    <p:sldId id="269" r:id="rId8"/>
    <p:sldId id="260" r:id="rId9"/>
    <p:sldId id="270" r:id="rId10"/>
    <p:sldId id="261" r:id="rId11"/>
    <p:sldId id="271" r:id="rId12"/>
    <p:sldId id="262" r:id="rId13"/>
    <p:sldId id="264" r:id="rId14"/>
    <p:sldId id="265" r:id="rId15"/>
    <p:sldId id="266" r:id="rId16"/>
    <p:sldId id="267" r:id="rId17"/>
  </p:sldIdLst>
  <p:sldSz cx="9144000" cy="6858000" type="screen4x3"/>
  <p:notesSz cx="7105650" cy="1023937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65" d="100"/>
          <a:sy n="65" d="100"/>
        </p:scale>
        <p:origin x="-1440" y="-108"/>
      </p:cViewPr>
      <p:guideLst>
        <p:guide orient="horz" pos="2160"/>
        <p:guide pos="2880"/>
      </p:guideLst>
    </p:cSldViewPr>
  </p:slideViewPr>
  <p:outlineViewPr>
    <p:cViewPr>
      <p:scale>
        <a:sx n="33" d="100"/>
        <a:sy n="33" d="100"/>
      </p:scale>
      <p:origin x="0" y="18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9115" cy="511969"/>
          </a:xfrm>
          <a:prstGeom prst="rect">
            <a:avLst/>
          </a:prstGeom>
        </p:spPr>
        <p:txBody>
          <a:bodyPr vert="horz" lIns="99112" tIns="49556" rIns="99112" bIns="49556" rtlCol="0"/>
          <a:lstStyle>
            <a:lvl1pPr algn="l">
              <a:defRPr sz="1300"/>
            </a:lvl1pPr>
          </a:lstStyle>
          <a:p>
            <a:endParaRPr lang="sv-SE"/>
          </a:p>
        </p:txBody>
      </p:sp>
      <p:sp>
        <p:nvSpPr>
          <p:cNvPr id="3" name="Platshållare för datum 2"/>
          <p:cNvSpPr>
            <a:spLocks noGrp="1"/>
          </p:cNvSpPr>
          <p:nvPr>
            <p:ph type="dt" idx="1"/>
          </p:nvPr>
        </p:nvSpPr>
        <p:spPr>
          <a:xfrm>
            <a:off x="4024891" y="0"/>
            <a:ext cx="3079115" cy="511969"/>
          </a:xfrm>
          <a:prstGeom prst="rect">
            <a:avLst/>
          </a:prstGeom>
        </p:spPr>
        <p:txBody>
          <a:bodyPr vert="horz" lIns="99112" tIns="49556" rIns="99112" bIns="49556" rtlCol="0"/>
          <a:lstStyle>
            <a:lvl1pPr algn="r">
              <a:defRPr sz="1300"/>
            </a:lvl1pPr>
          </a:lstStyle>
          <a:p>
            <a:fld id="{0D207812-F9D0-42B2-B60D-8D142CD6617F}" type="datetimeFigureOut">
              <a:rPr lang="sv-SE" smtClean="0"/>
              <a:pPr/>
              <a:t>2016-09-05</a:t>
            </a:fld>
            <a:endParaRPr lang="sv-SE"/>
          </a:p>
        </p:txBody>
      </p:sp>
      <p:sp>
        <p:nvSpPr>
          <p:cNvPr id="4" name="Platshållare för bildobjekt 3"/>
          <p:cNvSpPr>
            <a:spLocks noGrp="1" noRot="1" noChangeAspect="1"/>
          </p:cNvSpPr>
          <p:nvPr>
            <p:ph type="sldImg" idx="2"/>
          </p:nvPr>
        </p:nvSpPr>
        <p:spPr>
          <a:xfrm>
            <a:off x="993775" y="768350"/>
            <a:ext cx="5118100" cy="3840163"/>
          </a:xfrm>
          <a:prstGeom prst="rect">
            <a:avLst/>
          </a:prstGeom>
          <a:noFill/>
          <a:ln w="12700">
            <a:solidFill>
              <a:prstClr val="black"/>
            </a:solidFill>
          </a:ln>
        </p:spPr>
        <p:txBody>
          <a:bodyPr vert="horz" lIns="99112" tIns="49556" rIns="99112" bIns="49556" rtlCol="0" anchor="ctr"/>
          <a:lstStyle/>
          <a:p>
            <a:endParaRPr lang="sv-SE"/>
          </a:p>
        </p:txBody>
      </p:sp>
      <p:sp>
        <p:nvSpPr>
          <p:cNvPr id="5" name="Platshållare för anteckningar 4"/>
          <p:cNvSpPr>
            <a:spLocks noGrp="1"/>
          </p:cNvSpPr>
          <p:nvPr>
            <p:ph type="body" sz="quarter" idx="3"/>
          </p:nvPr>
        </p:nvSpPr>
        <p:spPr>
          <a:xfrm>
            <a:off x="710565" y="4863703"/>
            <a:ext cx="5684520" cy="4607719"/>
          </a:xfrm>
          <a:prstGeom prst="rect">
            <a:avLst/>
          </a:prstGeom>
        </p:spPr>
        <p:txBody>
          <a:bodyPr vert="horz" lIns="99112" tIns="49556" rIns="99112" bIns="49556"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25629"/>
            <a:ext cx="3079115" cy="511969"/>
          </a:xfrm>
          <a:prstGeom prst="rect">
            <a:avLst/>
          </a:prstGeom>
        </p:spPr>
        <p:txBody>
          <a:bodyPr vert="horz" lIns="99112" tIns="49556" rIns="99112" bIns="49556" rtlCol="0" anchor="b"/>
          <a:lstStyle>
            <a:lvl1pPr algn="l">
              <a:defRPr sz="1300"/>
            </a:lvl1pPr>
          </a:lstStyle>
          <a:p>
            <a:endParaRPr lang="sv-SE"/>
          </a:p>
        </p:txBody>
      </p:sp>
      <p:sp>
        <p:nvSpPr>
          <p:cNvPr id="7" name="Platshållare för bildnummer 6"/>
          <p:cNvSpPr>
            <a:spLocks noGrp="1"/>
          </p:cNvSpPr>
          <p:nvPr>
            <p:ph type="sldNum" sz="quarter" idx="5"/>
          </p:nvPr>
        </p:nvSpPr>
        <p:spPr>
          <a:xfrm>
            <a:off x="4024891" y="9725629"/>
            <a:ext cx="3079115" cy="511969"/>
          </a:xfrm>
          <a:prstGeom prst="rect">
            <a:avLst/>
          </a:prstGeom>
        </p:spPr>
        <p:txBody>
          <a:bodyPr vert="horz" lIns="99112" tIns="49556" rIns="99112" bIns="49556" rtlCol="0" anchor="b"/>
          <a:lstStyle>
            <a:lvl1pPr algn="r">
              <a:defRPr sz="1300"/>
            </a:lvl1pPr>
          </a:lstStyle>
          <a:p>
            <a:fld id="{593ED952-59E3-4817-8FD1-ACE2D9C3B07F}"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This presentation </a:t>
            </a:r>
            <a:r>
              <a:rPr lang="sv-SE" dirty="0" err="1" smtClean="0"/>
              <a:t>will</a:t>
            </a:r>
            <a:r>
              <a:rPr lang="sv-SE" dirty="0" smtClean="0"/>
              <a:t> deal with </a:t>
            </a:r>
            <a:r>
              <a:rPr lang="sv-SE" dirty="0" err="1" smtClean="0"/>
              <a:t>fires</a:t>
            </a:r>
            <a:r>
              <a:rPr lang="sv-SE" dirty="0" smtClean="0"/>
              <a:t> in underground </a:t>
            </a:r>
            <a:r>
              <a:rPr lang="sv-SE" dirty="0" err="1" smtClean="0"/>
              <a:t>mines</a:t>
            </a:r>
            <a:r>
              <a:rPr lang="sv-SE" dirty="0" smtClean="0"/>
              <a:t>. </a:t>
            </a:r>
            <a:r>
              <a:rPr lang="sv-SE" dirty="0" err="1" smtClean="0"/>
              <a:t>Even</a:t>
            </a:r>
            <a:r>
              <a:rPr lang="sv-SE" dirty="0" smtClean="0"/>
              <a:t> </a:t>
            </a:r>
            <a:r>
              <a:rPr lang="sv-SE" dirty="0" err="1" smtClean="0"/>
              <a:t>though</a:t>
            </a:r>
            <a:r>
              <a:rPr lang="sv-SE" dirty="0" smtClean="0"/>
              <a:t> it deals with underground </a:t>
            </a:r>
            <a:r>
              <a:rPr lang="sv-SE" dirty="0" err="1" smtClean="0"/>
              <a:t>mines</a:t>
            </a:r>
            <a:r>
              <a:rPr lang="sv-SE" dirty="0" smtClean="0"/>
              <a:t>, the same risks,</a:t>
            </a:r>
            <a:r>
              <a:rPr lang="sv-SE" baseline="0" dirty="0" smtClean="0"/>
              <a:t> </a:t>
            </a:r>
            <a:r>
              <a:rPr lang="sv-SE" baseline="0" dirty="0" err="1" smtClean="0"/>
              <a:t>fire</a:t>
            </a:r>
            <a:r>
              <a:rPr lang="sv-SE" baseline="0" dirty="0" smtClean="0"/>
              <a:t> </a:t>
            </a:r>
            <a:r>
              <a:rPr lang="sv-SE" baseline="0" dirty="0" err="1" smtClean="0"/>
              <a:t>behavior</a:t>
            </a:r>
            <a:r>
              <a:rPr lang="sv-SE" baseline="0" dirty="0" smtClean="0"/>
              <a:t> </a:t>
            </a:r>
            <a:r>
              <a:rPr lang="sv-SE" baseline="0" dirty="0" err="1" smtClean="0"/>
              <a:t>etc</a:t>
            </a:r>
            <a:r>
              <a:rPr lang="sv-SE" baseline="0" dirty="0" smtClean="0"/>
              <a:t> </a:t>
            </a:r>
            <a:r>
              <a:rPr lang="sv-SE" baseline="0" dirty="0" err="1" smtClean="0"/>
              <a:t>will</a:t>
            </a:r>
            <a:r>
              <a:rPr lang="sv-SE" baseline="0" dirty="0" smtClean="0"/>
              <a:t> </a:t>
            </a:r>
            <a:r>
              <a:rPr lang="sv-SE" baseline="0" dirty="0" err="1" smtClean="0"/>
              <a:t>apply</a:t>
            </a:r>
            <a:r>
              <a:rPr lang="sv-SE" baseline="0" dirty="0" smtClean="0"/>
              <a:t> to a </a:t>
            </a:r>
            <a:r>
              <a:rPr lang="sv-SE" baseline="0" dirty="0" err="1" smtClean="0"/>
              <a:t>number</a:t>
            </a:r>
            <a:r>
              <a:rPr lang="sv-SE" baseline="0" dirty="0" smtClean="0"/>
              <a:t> of </a:t>
            </a:r>
            <a:r>
              <a:rPr lang="sv-SE" baseline="0" dirty="0" err="1" smtClean="0"/>
              <a:t>other</a:t>
            </a:r>
            <a:r>
              <a:rPr lang="sv-SE" baseline="0" dirty="0" smtClean="0"/>
              <a:t> underground </a:t>
            </a:r>
            <a:r>
              <a:rPr lang="sv-SE" baseline="0" dirty="0" err="1" smtClean="0"/>
              <a:t>facilities</a:t>
            </a:r>
            <a:r>
              <a:rPr lang="sv-SE" baseline="0" dirty="0" smtClean="0"/>
              <a:t> as </a:t>
            </a:r>
            <a:r>
              <a:rPr lang="sv-SE" baseline="0" dirty="0" err="1" smtClean="0"/>
              <a:t>well</a:t>
            </a:r>
            <a:r>
              <a:rPr lang="sv-SE" baseline="0" dirty="0" smtClean="0"/>
              <a:t>. The </a:t>
            </a:r>
            <a:r>
              <a:rPr lang="sv-SE" baseline="0" dirty="0" err="1" smtClean="0"/>
              <a:t>nature</a:t>
            </a:r>
            <a:r>
              <a:rPr lang="sv-SE" baseline="0" dirty="0" smtClean="0"/>
              <a:t> of </a:t>
            </a:r>
            <a:r>
              <a:rPr lang="sv-SE" baseline="0" dirty="0" err="1" smtClean="0"/>
              <a:t>coal</a:t>
            </a:r>
            <a:r>
              <a:rPr lang="sv-SE" baseline="0" dirty="0" smtClean="0"/>
              <a:t> </a:t>
            </a:r>
            <a:r>
              <a:rPr lang="sv-SE" baseline="0" dirty="0" err="1" smtClean="0"/>
              <a:t>mines</a:t>
            </a:r>
            <a:r>
              <a:rPr lang="sv-SE" baseline="0" dirty="0" smtClean="0"/>
              <a:t> are </a:t>
            </a:r>
            <a:r>
              <a:rPr lang="sv-SE" baseline="0" dirty="0" err="1" smtClean="0"/>
              <a:t>very</a:t>
            </a:r>
            <a:r>
              <a:rPr lang="sv-SE" baseline="0" dirty="0" smtClean="0"/>
              <a:t> </a:t>
            </a:r>
            <a:r>
              <a:rPr lang="sv-SE" baseline="0" dirty="0" err="1" smtClean="0"/>
              <a:t>specific</a:t>
            </a:r>
            <a:r>
              <a:rPr lang="sv-SE" baseline="0" dirty="0" smtClean="0"/>
              <a:t> and </a:t>
            </a:r>
            <a:r>
              <a:rPr lang="sv-SE" baseline="0" dirty="0" err="1" smtClean="0"/>
              <a:t>will</a:t>
            </a:r>
            <a:r>
              <a:rPr lang="sv-SE" baseline="0" dirty="0" smtClean="0"/>
              <a:t> not be </a:t>
            </a:r>
            <a:r>
              <a:rPr lang="sv-SE" baseline="0" dirty="0" err="1" smtClean="0"/>
              <a:t>dealt</a:t>
            </a:r>
            <a:r>
              <a:rPr lang="sv-SE" baseline="0" dirty="0" smtClean="0"/>
              <a:t> with in this presentation. </a:t>
            </a:r>
            <a:endParaRPr lang="sv-SE" dirty="0"/>
          </a:p>
        </p:txBody>
      </p:sp>
      <p:sp>
        <p:nvSpPr>
          <p:cNvPr id="4" name="Platshållare för bildnummer 3"/>
          <p:cNvSpPr>
            <a:spLocks noGrp="1"/>
          </p:cNvSpPr>
          <p:nvPr>
            <p:ph type="sldNum" sz="quarter" idx="10"/>
          </p:nvPr>
        </p:nvSpPr>
        <p:spPr/>
        <p:txBody>
          <a:bodyPr/>
          <a:lstStyle/>
          <a:p>
            <a:fld id="{593ED952-59E3-4817-8FD1-ACE2D9C3B07F}" type="slidenum">
              <a:rPr lang="sv-SE" smtClean="0"/>
              <a:pPr/>
              <a:t>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defTabSz="991118">
              <a:defRPr/>
            </a:pPr>
            <a:r>
              <a:rPr lang="en-US" sz="1300" dirty="0" smtClean="0"/>
              <a:t>Fire has been present in the life of miners and influenced their lives since ancient times. </a:t>
            </a:r>
            <a:r>
              <a:rPr lang="en-US" sz="1300" dirty="0" err="1" smtClean="0"/>
              <a:t>Firesetting</a:t>
            </a:r>
            <a:r>
              <a:rPr lang="en-US" sz="1300" dirty="0" smtClean="0"/>
              <a:t> – i.e. heating up the rock with a fire and then in some cases rapidly cooling the rock by applying water – was used several thousands of years ago for breaking rocks in mines and played a major role in the industry. Today the miners will not regard fires as an important working method but instead as a major risk. It is one thing that they are truly scared of.</a:t>
            </a:r>
            <a:endParaRPr lang="sv-SE" sz="1300" dirty="0" smtClean="0"/>
          </a:p>
          <a:p>
            <a:endParaRPr lang="sv-SE" dirty="0"/>
          </a:p>
        </p:txBody>
      </p:sp>
      <p:sp>
        <p:nvSpPr>
          <p:cNvPr id="4" name="Platshållare för bildnummer 3"/>
          <p:cNvSpPr>
            <a:spLocks noGrp="1"/>
          </p:cNvSpPr>
          <p:nvPr>
            <p:ph type="sldNum" sz="quarter" idx="10"/>
          </p:nvPr>
        </p:nvSpPr>
        <p:spPr/>
        <p:txBody>
          <a:bodyPr/>
          <a:lstStyle/>
          <a:p>
            <a:fld id="{593ED952-59E3-4817-8FD1-ACE2D9C3B07F}" type="slidenum">
              <a:rPr lang="sv-SE" smtClean="0"/>
              <a:pPr/>
              <a:t>2</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defTabSz="991118">
              <a:defRPr/>
            </a:pPr>
            <a:r>
              <a:rPr lang="en-US" sz="1300" dirty="0" smtClean="0"/>
              <a:t>The vastness, three dimensional aspect and the ever changing layout of a mine will increase the demands on the fire personnel with respect to orientation and knowledge of the object.</a:t>
            </a:r>
            <a:endParaRPr lang="sv-SE" sz="1300" dirty="0" smtClean="0"/>
          </a:p>
          <a:p>
            <a:endParaRPr lang="sv-SE" dirty="0"/>
          </a:p>
        </p:txBody>
      </p:sp>
      <p:sp>
        <p:nvSpPr>
          <p:cNvPr id="4" name="Platshållare för bildnummer 3"/>
          <p:cNvSpPr>
            <a:spLocks noGrp="1"/>
          </p:cNvSpPr>
          <p:nvPr>
            <p:ph type="sldNum" sz="quarter" idx="10"/>
          </p:nvPr>
        </p:nvSpPr>
        <p:spPr/>
        <p:txBody>
          <a:bodyPr/>
          <a:lstStyle/>
          <a:p>
            <a:fld id="{593ED952-59E3-4817-8FD1-ACE2D9C3B07F}"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sz="1300" dirty="0" smtClean="0"/>
              <a:t>The risks the firefighters and miners face during a fire in an underground hard rock mine are numerous and extensive if not properly addressed. The risks will vary from mine to mine but could for example be explosives, flammable liquid, fires in large heavy trucks, tire explosions, falling rocks due to temperature variations, open shafts and personnel being trapped. </a:t>
            </a:r>
            <a:endParaRPr lang="sv-SE" dirty="0"/>
          </a:p>
        </p:txBody>
      </p:sp>
      <p:sp>
        <p:nvSpPr>
          <p:cNvPr id="4" name="Platshållare för bildnummer 3"/>
          <p:cNvSpPr>
            <a:spLocks noGrp="1"/>
          </p:cNvSpPr>
          <p:nvPr>
            <p:ph type="sldNum" sz="quarter" idx="10"/>
          </p:nvPr>
        </p:nvSpPr>
        <p:spPr/>
        <p:txBody>
          <a:bodyPr/>
          <a:lstStyle/>
          <a:p>
            <a:fld id="{593ED952-59E3-4817-8FD1-ACE2D9C3B07F}" type="slidenum">
              <a:rPr lang="sv-SE" smtClean="0"/>
              <a:pPr/>
              <a:t>5</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sz="1300" dirty="0" smtClean="0"/>
              <a:t>The fire </a:t>
            </a:r>
            <a:r>
              <a:rPr lang="en-US" sz="1300" dirty="0" err="1" smtClean="0"/>
              <a:t>behaviour</a:t>
            </a:r>
            <a:r>
              <a:rPr lang="en-US" sz="1300" dirty="0" smtClean="0"/>
              <a:t> in a mine drift is highly dependent upon the arrangement and distribution of the adjacent combustible items, the dimensions of the mine drift as well as the ventilation conditions and the access to air. An underground mine presents a unique environment with respect to fire behavior and smoke spread. The smoke spread will be extensive in length and three dimensional. The mechanical ventilation will be a key factor: it will tilt the flames and increase the flame spread velocity, provide additional oxygen to the fire, affect the stratification and of course the smoke spread (backlayering etc.).</a:t>
            </a:r>
          </a:p>
          <a:p>
            <a:pPr defTabSz="991118">
              <a:defRPr/>
            </a:pPr>
            <a:r>
              <a:rPr lang="en-US" dirty="0" smtClean="0"/>
              <a:t>As the combustible materials in an underground mine can generally be found concentrated at certain positions, the likelihood of the fire spreading from the first item ignited is generally small. The few positions in an underground mine where a continuity in fuel and high fire load can be found are office complexes, warehouses and parking drifts with several vehicles parked at short distances. </a:t>
            </a:r>
            <a:endParaRPr lang="sv-SE" dirty="0" smtClean="0"/>
          </a:p>
          <a:p>
            <a:endParaRPr lang="en-US" sz="1300" dirty="0" smtClean="0"/>
          </a:p>
        </p:txBody>
      </p:sp>
      <p:sp>
        <p:nvSpPr>
          <p:cNvPr id="4" name="Platshållare för bildnummer 3"/>
          <p:cNvSpPr>
            <a:spLocks noGrp="1"/>
          </p:cNvSpPr>
          <p:nvPr>
            <p:ph type="sldNum" sz="quarter" idx="10"/>
          </p:nvPr>
        </p:nvSpPr>
        <p:spPr/>
        <p:txBody>
          <a:bodyPr/>
          <a:lstStyle/>
          <a:p>
            <a:fld id="{593ED952-59E3-4817-8FD1-ACE2D9C3B07F}" type="slidenum">
              <a:rPr lang="sv-SE" smtClean="0"/>
              <a:pPr/>
              <a:t>6</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Fire gas ventilation – as </a:t>
            </a:r>
            <a:r>
              <a:rPr lang="sv-SE" dirty="0" err="1" smtClean="0"/>
              <a:t>opposed</a:t>
            </a:r>
            <a:r>
              <a:rPr lang="sv-SE" dirty="0" smtClean="0"/>
              <a:t> to </a:t>
            </a:r>
            <a:r>
              <a:rPr lang="sv-SE" dirty="0" err="1" smtClean="0"/>
              <a:t>above</a:t>
            </a:r>
            <a:r>
              <a:rPr lang="sv-SE" dirty="0" smtClean="0"/>
              <a:t> </a:t>
            </a:r>
            <a:r>
              <a:rPr lang="sv-SE" dirty="0" err="1" smtClean="0"/>
              <a:t>ground</a:t>
            </a:r>
            <a:r>
              <a:rPr lang="sv-SE" dirty="0" smtClean="0"/>
              <a:t> it is not </a:t>
            </a:r>
            <a:r>
              <a:rPr lang="sv-SE" dirty="0" err="1" smtClean="0"/>
              <a:t>simply</a:t>
            </a:r>
            <a:r>
              <a:rPr lang="sv-SE" dirty="0" smtClean="0"/>
              <a:t> to </a:t>
            </a:r>
            <a:r>
              <a:rPr lang="sv-SE" dirty="0" err="1" smtClean="0"/>
              <a:t>open</a:t>
            </a:r>
            <a:r>
              <a:rPr lang="sv-SE" dirty="0" smtClean="0"/>
              <a:t> a </a:t>
            </a:r>
            <a:r>
              <a:rPr lang="sv-SE" dirty="0" err="1" smtClean="0"/>
              <a:t>window</a:t>
            </a:r>
            <a:r>
              <a:rPr lang="sv-SE" dirty="0" smtClean="0"/>
              <a:t> or a door to </a:t>
            </a:r>
            <a:r>
              <a:rPr lang="sv-SE" dirty="0" err="1" smtClean="0"/>
              <a:t>ventilate</a:t>
            </a:r>
            <a:r>
              <a:rPr lang="sv-SE" dirty="0" smtClean="0"/>
              <a:t>. The </a:t>
            </a:r>
            <a:r>
              <a:rPr lang="sv-SE" dirty="0" err="1" smtClean="0"/>
              <a:t>smoke</a:t>
            </a:r>
            <a:r>
              <a:rPr lang="sv-SE" dirty="0" smtClean="0"/>
              <a:t> </a:t>
            </a:r>
            <a:r>
              <a:rPr lang="sv-SE" dirty="0" err="1" smtClean="0"/>
              <a:t>will</a:t>
            </a:r>
            <a:r>
              <a:rPr lang="sv-SE" dirty="0" smtClean="0"/>
              <a:t> </a:t>
            </a:r>
            <a:r>
              <a:rPr lang="sv-SE" dirty="0" err="1" smtClean="0"/>
              <a:t>also</a:t>
            </a:r>
            <a:r>
              <a:rPr lang="sv-SE" dirty="0" smtClean="0"/>
              <a:t> </a:t>
            </a:r>
            <a:r>
              <a:rPr lang="sv-SE" dirty="0" err="1" smtClean="0"/>
              <a:t>end</a:t>
            </a:r>
            <a:r>
              <a:rPr lang="sv-SE" dirty="0" smtClean="0"/>
              <a:t> up </a:t>
            </a:r>
            <a:r>
              <a:rPr lang="sv-SE" dirty="0" err="1" smtClean="0"/>
              <a:t>somewhere</a:t>
            </a:r>
            <a:r>
              <a:rPr lang="sv-SE" dirty="0" smtClean="0"/>
              <a:t> </a:t>
            </a:r>
            <a:r>
              <a:rPr lang="sv-SE" dirty="0" err="1" smtClean="0"/>
              <a:t>else</a:t>
            </a:r>
            <a:r>
              <a:rPr lang="sv-SE" dirty="0" smtClean="0"/>
              <a:t> </a:t>
            </a:r>
            <a:r>
              <a:rPr lang="sv-SE" dirty="0" err="1" smtClean="0"/>
              <a:t>which</a:t>
            </a:r>
            <a:r>
              <a:rPr lang="sv-SE" dirty="0" smtClean="0"/>
              <a:t> </a:t>
            </a:r>
            <a:r>
              <a:rPr lang="sv-SE" dirty="0" err="1" smtClean="0"/>
              <a:t>could</a:t>
            </a:r>
            <a:r>
              <a:rPr lang="sv-SE" dirty="0" smtClean="0"/>
              <a:t> </a:t>
            </a:r>
            <a:r>
              <a:rPr lang="sv-SE" dirty="0" err="1" smtClean="0"/>
              <a:t>worsen</a:t>
            </a:r>
            <a:r>
              <a:rPr lang="sv-SE" dirty="0" smtClean="0"/>
              <a:t> </a:t>
            </a:r>
            <a:r>
              <a:rPr lang="sv-SE" dirty="0" err="1" smtClean="0"/>
              <a:t>things</a:t>
            </a:r>
            <a:r>
              <a:rPr lang="sv-SE" dirty="0" smtClean="0"/>
              <a:t>. </a:t>
            </a:r>
          </a:p>
          <a:p>
            <a:pPr defTabSz="991118">
              <a:defRPr/>
            </a:pPr>
            <a:r>
              <a:rPr lang="en-US" sz="1300" dirty="0" smtClean="0"/>
              <a:t>The smoke ventilation options during the early phases may be limited and often colliding with the need for evacuation routes. </a:t>
            </a:r>
            <a:endParaRPr lang="sv-SE" dirty="0" smtClean="0"/>
          </a:p>
          <a:p>
            <a:r>
              <a:rPr lang="en-US" sz="1300" dirty="0" smtClean="0"/>
              <a:t>An example is a vehicle fire – involving a passenger vehicle – in a ramp in the </a:t>
            </a:r>
            <a:r>
              <a:rPr lang="en-US" sz="1300" dirty="0" err="1" smtClean="0"/>
              <a:t>Malmberget</a:t>
            </a:r>
            <a:r>
              <a:rPr lang="en-US" sz="1300" dirty="0" smtClean="0"/>
              <a:t> mine in north-</a:t>
            </a:r>
            <a:r>
              <a:rPr lang="en-US" sz="1300" dirty="0" err="1" smtClean="0"/>
              <a:t>ern</a:t>
            </a:r>
            <a:r>
              <a:rPr lang="en-US" sz="1300" dirty="0" smtClean="0"/>
              <a:t> Sweden in 2008, where the fire and rescue personnel initially had to turn back when attempting to reach the fire due to an extensive smoke spread blocking the path of attack. Meanwhile 8 mining personnel were unable to evacuate and had to use a refuge chamber designed for 6 people. As they were two breathing masks short, they decided that either should nobody use the air supply or else they should share it equally. They shared equally. This also highlights the refuge chamber – fire duration question which could be a pressure for the rescue personnel (rescue the miners before the air is out). Also the entire fire curve is of interest – not just the pre-flashover part.</a:t>
            </a:r>
            <a:endParaRPr lang="sv-SE" dirty="0" smtClean="0"/>
          </a:p>
          <a:p>
            <a:r>
              <a:rPr lang="en-US" sz="1300" dirty="0" smtClean="0"/>
              <a:t>The choice of extinguishing agent will have to be considered throughout the intervention as it may affect the safety of the firefighters due to the risk of falling rocks.</a:t>
            </a:r>
            <a:endParaRPr lang="sv-SE" dirty="0"/>
          </a:p>
        </p:txBody>
      </p:sp>
      <p:sp>
        <p:nvSpPr>
          <p:cNvPr id="4" name="Platshållare för bildnummer 3"/>
          <p:cNvSpPr>
            <a:spLocks noGrp="1"/>
          </p:cNvSpPr>
          <p:nvPr>
            <p:ph type="sldNum" sz="quarter" idx="10"/>
          </p:nvPr>
        </p:nvSpPr>
        <p:spPr/>
        <p:txBody>
          <a:bodyPr/>
          <a:lstStyle/>
          <a:p>
            <a:fld id="{593ED952-59E3-4817-8FD1-ACE2D9C3B07F}" type="slidenum">
              <a:rPr lang="sv-SE" smtClean="0"/>
              <a:pPr/>
              <a:t>10</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593ED952-59E3-4817-8FD1-ACE2D9C3B07F}" type="slidenum">
              <a:rPr lang="sv-SE" smtClean="0"/>
              <a:pPr/>
              <a:t>15</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10" name="Rätvinklig triangel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ubri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sv-SE" smtClean="0"/>
              <a:t>Klicka här för att ändra format</a:t>
            </a:r>
            <a:endParaRPr kumimoji="0" lang="en-US"/>
          </a:p>
        </p:txBody>
      </p:sp>
      <p:sp>
        <p:nvSpPr>
          <p:cNvPr id="17" name="Underrubri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sv-SE" smtClean="0"/>
              <a:t>Klicka här för att ändra format på underrubrik i bakgrunden</a:t>
            </a:r>
            <a:endParaRPr kumimoji="0" lang="en-US"/>
          </a:p>
        </p:txBody>
      </p:sp>
      <p:grpSp>
        <p:nvGrpSpPr>
          <p:cNvPr id="2" name="Grupp 1"/>
          <p:cNvGrpSpPr/>
          <p:nvPr/>
        </p:nvGrpSpPr>
        <p:grpSpPr>
          <a:xfrm>
            <a:off x="-3765" y="4953000"/>
            <a:ext cx="9147765" cy="1912088"/>
            <a:chOff x="-3765" y="4832896"/>
            <a:chExt cx="9147765" cy="2032192"/>
          </a:xfrm>
        </p:grpSpPr>
        <p:sp>
          <p:nvSpPr>
            <p:cNvPr id="7" name="Frihandsfigu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ihandsfigu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ihandsfigu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a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Platshållare för datum 29"/>
          <p:cNvSpPr>
            <a:spLocks noGrp="1"/>
          </p:cNvSpPr>
          <p:nvPr>
            <p:ph type="dt" sz="half" idx="10"/>
          </p:nvPr>
        </p:nvSpPr>
        <p:spPr/>
        <p:txBody>
          <a:bodyPr/>
          <a:lstStyle>
            <a:lvl1pPr>
              <a:defRPr>
                <a:solidFill>
                  <a:srgbClr val="FFFFFF"/>
                </a:solidFill>
              </a:defRPr>
            </a:lvl1pPr>
            <a:extLst/>
          </a:lstStyle>
          <a:p>
            <a:fld id="{08C57490-4CBC-456E-9B6E-3EAB93214191}" type="datetimeFigureOut">
              <a:rPr lang="sv-SE" smtClean="0"/>
              <a:pPr/>
              <a:t>2016-09-05</a:t>
            </a:fld>
            <a:endParaRPr lang="sv-SE"/>
          </a:p>
        </p:txBody>
      </p:sp>
      <p:sp>
        <p:nvSpPr>
          <p:cNvPr id="19" name="Platshållare för sidfot 18"/>
          <p:cNvSpPr>
            <a:spLocks noGrp="1"/>
          </p:cNvSpPr>
          <p:nvPr>
            <p:ph type="ftr" sz="quarter" idx="11"/>
          </p:nvPr>
        </p:nvSpPr>
        <p:spPr/>
        <p:txBody>
          <a:bodyPr/>
          <a:lstStyle>
            <a:lvl1pPr>
              <a:defRPr>
                <a:solidFill>
                  <a:schemeClr val="accent1">
                    <a:tint val="20000"/>
                  </a:schemeClr>
                </a:solidFill>
              </a:defRPr>
            </a:lvl1pPr>
            <a:extLst/>
          </a:lstStyle>
          <a:p>
            <a:endParaRPr lang="sv-SE"/>
          </a:p>
        </p:txBody>
      </p:sp>
      <p:sp>
        <p:nvSpPr>
          <p:cNvPr id="27" name="Platshållare för bildnummer 26"/>
          <p:cNvSpPr>
            <a:spLocks noGrp="1"/>
          </p:cNvSpPr>
          <p:nvPr>
            <p:ph type="sldNum" sz="quarter" idx="12"/>
          </p:nvPr>
        </p:nvSpPr>
        <p:spPr/>
        <p:txBody>
          <a:bodyPr/>
          <a:lstStyle>
            <a:lvl1pPr>
              <a:defRPr>
                <a:solidFill>
                  <a:srgbClr val="FFFFFF"/>
                </a:solidFill>
              </a:defRPr>
            </a:lvl1pPr>
            <a:extLst/>
          </a:lstStyle>
          <a:p>
            <a:fld id="{25FD7B0B-EDBC-478E-98F1-0CE74BD7B7D3}"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extLs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457200" y="1481329"/>
            <a:ext cx="8229600" cy="4386071"/>
          </a:xfrm>
        </p:spPr>
        <p:txBody>
          <a:bodyPr vert="eaVert"/>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fld id="{08C57490-4CBC-456E-9B6E-3EAB93214191}" type="datetimeFigureOut">
              <a:rPr lang="sv-SE" smtClean="0"/>
              <a:pPr/>
              <a:t>2016-09-05</a:t>
            </a:fld>
            <a:endParaRPr lang="sv-SE"/>
          </a:p>
        </p:txBody>
      </p:sp>
      <p:sp>
        <p:nvSpPr>
          <p:cNvPr id="5" name="Platshållare för sidfot 4"/>
          <p:cNvSpPr>
            <a:spLocks noGrp="1"/>
          </p:cNvSpPr>
          <p:nvPr>
            <p:ph type="ftr" sz="quarter" idx="11"/>
          </p:nvPr>
        </p:nvSpPr>
        <p:spPr/>
        <p:txBody>
          <a:bodyPr/>
          <a:lstStyle>
            <a:extLst/>
          </a:lstStyle>
          <a:p>
            <a:endParaRPr lang="sv-SE"/>
          </a:p>
        </p:txBody>
      </p:sp>
      <p:sp>
        <p:nvSpPr>
          <p:cNvPr id="6" name="Platshållare för bildnummer 5"/>
          <p:cNvSpPr>
            <a:spLocks noGrp="1"/>
          </p:cNvSpPr>
          <p:nvPr>
            <p:ph type="sldNum" sz="quarter" idx="12"/>
          </p:nvPr>
        </p:nvSpPr>
        <p:spPr/>
        <p:txBody>
          <a:bodyPr/>
          <a:lstStyle>
            <a:extLst/>
          </a:lstStyle>
          <a:p>
            <a:fld id="{25FD7B0B-EDBC-478E-98F1-0CE74BD7B7D3}"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844013" y="274640"/>
            <a:ext cx="1777470" cy="5592761"/>
          </a:xfrm>
        </p:spPr>
        <p:txBody>
          <a:bodyPr vert="eaVert"/>
          <a:lstStyle>
            <a:extLst/>
          </a:lstStyle>
          <a:p>
            <a:r>
              <a:rPr kumimoji="0" lang="sv-SE" smtClean="0"/>
              <a:t>Klicka här för att ändra format</a:t>
            </a:r>
            <a:endParaRPr kumimoji="0" lang="en-US"/>
          </a:p>
        </p:txBody>
      </p:sp>
      <p:sp>
        <p:nvSpPr>
          <p:cNvPr id="3" name="Platshållare för lodrät text 2"/>
          <p:cNvSpPr>
            <a:spLocks noGrp="1"/>
          </p:cNvSpPr>
          <p:nvPr>
            <p:ph type="body" orient="vert" idx="1"/>
          </p:nvPr>
        </p:nvSpPr>
        <p:spPr>
          <a:xfrm>
            <a:off x="457200" y="274641"/>
            <a:ext cx="6324600" cy="5592760"/>
          </a:xfrm>
        </p:spPr>
        <p:txBody>
          <a:bodyPr vert="eaVert"/>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fld id="{08C57490-4CBC-456E-9B6E-3EAB93214191}" type="datetimeFigureOut">
              <a:rPr lang="sv-SE" smtClean="0"/>
              <a:pPr/>
              <a:t>2016-09-05</a:t>
            </a:fld>
            <a:endParaRPr lang="sv-SE"/>
          </a:p>
        </p:txBody>
      </p:sp>
      <p:sp>
        <p:nvSpPr>
          <p:cNvPr id="5" name="Platshållare för sidfot 4"/>
          <p:cNvSpPr>
            <a:spLocks noGrp="1"/>
          </p:cNvSpPr>
          <p:nvPr>
            <p:ph type="ftr" sz="quarter" idx="11"/>
          </p:nvPr>
        </p:nvSpPr>
        <p:spPr/>
        <p:txBody>
          <a:bodyPr/>
          <a:lstStyle>
            <a:extLst/>
          </a:lstStyle>
          <a:p>
            <a:endParaRPr lang="sv-SE"/>
          </a:p>
        </p:txBody>
      </p:sp>
      <p:sp>
        <p:nvSpPr>
          <p:cNvPr id="6" name="Platshållare för bildnummer 5"/>
          <p:cNvSpPr>
            <a:spLocks noGrp="1"/>
          </p:cNvSpPr>
          <p:nvPr>
            <p:ph type="sldNum" sz="quarter" idx="12"/>
          </p:nvPr>
        </p:nvSpPr>
        <p:spPr/>
        <p:txBody>
          <a:bodyPr/>
          <a:lstStyle>
            <a:extLst/>
          </a:lstStyle>
          <a:p>
            <a:fld id="{25FD7B0B-EDBC-478E-98F1-0CE74BD7B7D3}"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datum 3"/>
          <p:cNvSpPr>
            <a:spLocks noGrp="1"/>
          </p:cNvSpPr>
          <p:nvPr>
            <p:ph type="dt" sz="half" idx="10"/>
          </p:nvPr>
        </p:nvSpPr>
        <p:spPr/>
        <p:txBody>
          <a:bodyPr/>
          <a:lstStyle>
            <a:extLst/>
          </a:lstStyle>
          <a:p>
            <a:fld id="{08C57490-4CBC-456E-9B6E-3EAB93214191}" type="datetimeFigureOut">
              <a:rPr lang="sv-SE" smtClean="0"/>
              <a:pPr/>
              <a:t>2016-09-05</a:t>
            </a:fld>
            <a:endParaRPr lang="sv-SE"/>
          </a:p>
        </p:txBody>
      </p:sp>
      <p:sp>
        <p:nvSpPr>
          <p:cNvPr id="5" name="Platshållare för sidfot 4"/>
          <p:cNvSpPr>
            <a:spLocks noGrp="1"/>
          </p:cNvSpPr>
          <p:nvPr>
            <p:ph type="ftr" sz="quarter" idx="11"/>
          </p:nvPr>
        </p:nvSpPr>
        <p:spPr/>
        <p:txBody>
          <a:bodyPr/>
          <a:lstStyle>
            <a:extLst/>
          </a:lstStyle>
          <a:p>
            <a:endParaRPr lang="sv-SE"/>
          </a:p>
        </p:txBody>
      </p:sp>
      <p:sp>
        <p:nvSpPr>
          <p:cNvPr id="6" name="Platshållare för bildnummer 5"/>
          <p:cNvSpPr>
            <a:spLocks noGrp="1"/>
          </p:cNvSpPr>
          <p:nvPr>
            <p:ph type="sldNum" sz="quarter" idx="12"/>
          </p:nvPr>
        </p:nvSpPr>
        <p:spPr/>
        <p:txBody>
          <a:bodyPr/>
          <a:lstStyle>
            <a:extLst/>
          </a:lstStyle>
          <a:p>
            <a:fld id="{25FD7B0B-EDBC-478E-98F1-0CE74BD7B7D3}" type="slidenum">
              <a:rPr lang="sv-SE" smtClean="0"/>
              <a:pPr/>
              <a:t>‹#›</a:t>
            </a:fld>
            <a:endParaRPr lang="sv-SE"/>
          </a:p>
        </p:txBody>
      </p:sp>
      <p:sp>
        <p:nvSpPr>
          <p:cNvPr id="7" name="Rubrik 6"/>
          <p:cNvSpPr>
            <a:spLocks noGrp="1"/>
          </p:cNvSpPr>
          <p:nvPr>
            <p:ph type="title"/>
          </p:nvPr>
        </p:nvSpPr>
        <p:spPr/>
        <p:txBody>
          <a:bodyPr rtlCol="0"/>
          <a:lstStyle>
            <a:extLst/>
          </a:lstStyle>
          <a:p>
            <a:r>
              <a:rPr kumimoji="0" lang="sv-SE" smtClean="0"/>
              <a:t>Klicka här för att ändra format</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4" name="Platshållare för datum 3"/>
          <p:cNvSpPr>
            <a:spLocks noGrp="1"/>
          </p:cNvSpPr>
          <p:nvPr>
            <p:ph type="dt" sz="half" idx="10"/>
          </p:nvPr>
        </p:nvSpPr>
        <p:spPr/>
        <p:txBody>
          <a:bodyPr/>
          <a:lstStyle>
            <a:extLst/>
          </a:lstStyle>
          <a:p>
            <a:fld id="{08C57490-4CBC-456E-9B6E-3EAB93214191}" type="datetimeFigureOut">
              <a:rPr lang="sv-SE" smtClean="0"/>
              <a:pPr/>
              <a:t>2016-09-05</a:t>
            </a:fld>
            <a:endParaRPr lang="sv-SE"/>
          </a:p>
        </p:txBody>
      </p:sp>
      <p:sp>
        <p:nvSpPr>
          <p:cNvPr id="5" name="Platshållare för sidfot 4"/>
          <p:cNvSpPr>
            <a:spLocks noGrp="1"/>
          </p:cNvSpPr>
          <p:nvPr>
            <p:ph type="ftr" sz="quarter" idx="11"/>
          </p:nvPr>
        </p:nvSpPr>
        <p:spPr/>
        <p:txBody>
          <a:bodyPr/>
          <a:lstStyle>
            <a:extLst/>
          </a:lstStyle>
          <a:p>
            <a:endParaRPr lang="sv-SE"/>
          </a:p>
        </p:txBody>
      </p:sp>
      <p:sp>
        <p:nvSpPr>
          <p:cNvPr id="6" name="Platshållare för bildnummer 5"/>
          <p:cNvSpPr>
            <a:spLocks noGrp="1"/>
          </p:cNvSpPr>
          <p:nvPr>
            <p:ph type="sldNum" sz="quarter" idx="12"/>
          </p:nvPr>
        </p:nvSpPr>
        <p:spPr/>
        <p:txBody>
          <a:bodyPr/>
          <a:lstStyle>
            <a:extLst/>
          </a:lstStyle>
          <a:p>
            <a:fld id="{25FD7B0B-EDBC-478E-98F1-0CE74BD7B7D3}" type="slidenum">
              <a:rPr lang="sv-SE" smtClean="0"/>
              <a:pPr/>
              <a:t>‹#›</a:t>
            </a:fld>
            <a:endParaRPr lang="sv-SE"/>
          </a:p>
        </p:txBody>
      </p:sp>
      <p:sp>
        <p:nvSpPr>
          <p:cNvPr id="7" name="V-form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V-form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bg>
      <p:bgRef idx="1002">
        <a:schemeClr val="bg1"/>
      </p:bgRef>
    </p:bg>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Platshållare för innehåll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p:txBody>
          <a:bodyPr/>
          <a:lstStyle>
            <a:extLst/>
          </a:lstStyle>
          <a:p>
            <a:fld id="{08C57490-4CBC-456E-9B6E-3EAB93214191}" type="datetimeFigureOut">
              <a:rPr lang="sv-SE" smtClean="0"/>
              <a:pPr/>
              <a:t>2016-09-05</a:t>
            </a:fld>
            <a:endParaRPr lang="sv-SE"/>
          </a:p>
        </p:txBody>
      </p:sp>
      <p:sp>
        <p:nvSpPr>
          <p:cNvPr id="6" name="Platshållare för sidfot 5"/>
          <p:cNvSpPr>
            <a:spLocks noGrp="1"/>
          </p:cNvSpPr>
          <p:nvPr>
            <p:ph type="ftr" sz="quarter" idx="11"/>
          </p:nvPr>
        </p:nvSpPr>
        <p:spPr/>
        <p:txBody>
          <a:bodyPr/>
          <a:lstStyle>
            <a:extLst/>
          </a:lstStyle>
          <a:p>
            <a:endParaRPr lang="sv-SE"/>
          </a:p>
        </p:txBody>
      </p:sp>
      <p:sp>
        <p:nvSpPr>
          <p:cNvPr id="7" name="Platshållare för bildnummer 6"/>
          <p:cNvSpPr>
            <a:spLocks noGrp="1"/>
          </p:cNvSpPr>
          <p:nvPr>
            <p:ph type="sldNum" sz="quarter" idx="12"/>
          </p:nvPr>
        </p:nvSpPr>
        <p:spPr/>
        <p:txBody>
          <a:bodyPr/>
          <a:lstStyle>
            <a:extLst/>
          </a:lstStyle>
          <a:p>
            <a:fld id="{25FD7B0B-EDBC-478E-98F1-0CE74BD7B7D3}" type="slidenum">
              <a:rPr lang="sv-SE" smtClean="0"/>
              <a:pPr/>
              <a:t>‹#›</a:t>
            </a:fld>
            <a:endParaRPr lang="sv-SE"/>
          </a:p>
        </p:txBody>
      </p:sp>
      <p:sp>
        <p:nvSpPr>
          <p:cNvPr id="8" name="Rubrik 7"/>
          <p:cNvSpPr>
            <a:spLocks noGrp="1"/>
          </p:cNvSpPr>
          <p:nvPr>
            <p:ph type="title"/>
          </p:nvPr>
        </p:nvSpPr>
        <p:spPr/>
        <p:txBody>
          <a:bodyPr rtlCol="0"/>
          <a:lstStyle>
            <a:extLst/>
          </a:lstStyle>
          <a:p>
            <a:r>
              <a:rPr kumimoji="0" lang="sv-SE" smtClean="0"/>
              <a:t>Klicka här för att ändra format</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bg>
      <p:bgRef idx="1003">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8229600" cy="1143000"/>
          </a:xfrm>
        </p:spPr>
        <p:txBody>
          <a:bodyPr anchor="ctr"/>
          <a:lstStyle>
            <a:lvl1pPr>
              <a:defRPr/>
            </a:lvl1pPr>
            <a:extLst/>
          </a:lstStyle>
          <a:p>
            <a:r>
              <a:rPr kumimoji="0" lang="sv-SE" smtClean="0"/>
              <a:t>Klicka här för att ändra format</a:t>
            </a:r>
            <a:endParaRPr kumimoji="0" lang="en-US"/>
          </a:p>
        </p:txBody>
      </p:sp>
      <p:sp>
        <p:nvSpPr>
          <p:cNvPr id="3" name="Platshållare för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v-SE" smtClean="0"/>
              <a:t>Klicka här för att ändra format på bakgrundstexten</a:t>
            </a:r>
          </a:p>
        </p:txBody>
      </p:sp>
      <p:sp>
        <p:nvSpPr>
          <p:cNvPr id="4" name="Platshållare för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sv-SE" smtClean="0"/>
              <a:t>Klicka här för att ändra format på bakgrundstexten</a:t>
            </a:r>
          </a:p>
        </p:txBody>
      </p:sp>
      <p:sp>
        <p:nvSpPr>
          <p:cNvPr id="5" name="Platshållare för innehåll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6" name="Platshållare för innehåll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7" name="Platshållare för datum 6"/>
          <p:cNvSpPr>
            <a:spLocks noGrp="1"/>
          </p:cNvSpPr>
          <p:nvPr>
            <p:ph type="dt" sz="half" idx="10"/>
          </p:nvPr>
        </p:nvSpPr>
        <p:spPr/>
        <p:txBody>
          <a:bodyPr/>
          <a:lstStyle>
            <a:extLst/>
          </a:lstStyle>
          <a:p>
            <a:fld id="{08C57490-4CBC-456E-9B6E-3EAB93214191}" type="datetimeFigureOut">
              <a:rPr lang="sv-SE" smtClean="0"/>
              <a:pPr/>
              <a:t>2016-09-05</a:t>
            </a:fld>
            <a:endParaRPr lang="sv-SE"/>
          </a:p>
        </p:txBody>
      </p:sp>
      <p:sp>
        <p:nvSpPr>
          <p:cNvPr id="8" name="Platshållare för sidfot 7"/>
          <p:cNvSpPr>
            <a:spLocks noGrp="1"/>
          </p:cNvSpPr>
          <p:nvPr>
            <p:ph type="ftr" sz="quarter" idx="11"/>
          </p:nvPr>
        </p:nvSpPr>
        <p:spPr/>
        <p:txBody>
          <a:bodyPr/>
          <a:lstStyle>
            <a:extLst/>
          </a:lstStyle>
          <a:p>
            <a:endParaRPr lang="sv-SE"/>
          </a:p>
        </p:txBody>
      </p:sp>
      <p:sp>
        <p:nvSpPr>
          <p:cNvPr id="9" name="Platshållare för bildnummer 8"/>
          <p:cNvSpPr>
            <a:spLocks noGrp="1"/>
          </p:cNvSpPr>
          <p:nvPr>
            <p:ph type="sldNum" sz="quarter" idx="12"/>
          </p:nvPr>
        </p:nvSpPr>
        <p:spPr/>
        <p:txBody>
          <a:bodyPr/>
          <a:lstStyle>
            <a:extLst/>
          </a:lstStyle>
          <a:p>
            <a:fld id="{25FD7B0B-EDBC-478E-98F1-0CE74BD7B7D3}" type="slidenum">
              <a:rPr lang="sv-SE" smtClean="0"/>
              <a:pPr/>
              <a:t>‹#›</a:t>
            </a:fld>
            <a:endParaRPr lang="sv-S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bg>
      <p:bgRef idx="1002">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extLst/>
          </a:lstStyle>
          <a:p>
            <a:fld id="{08C57490-4CBC-456E-9B6E-3EAB93214191}" type="datetimeFigureOut">
              <a:rPr lang="sv-SE" smtClean="0"/>
              <a:pPr/>
              <a:t>2016-09-05</a:t>
            </a:fld>
            <a:endParaRPr lang="sv-SE"/>
          </a:p>
        </p:txBody>
      </p:sp>
      <p:sp>
        <p:nvSpPr>
          <p:cNvPr id="4" name="Platshållare för sidfot 3"/>
          <p:cNvSpPr>
            <a:spLocks noGrp="1"/>
          </p:cNvSpPr>
          <p:nvPr>
            <p:ph type="ftr" sz="quarter" idx="11"/>
          </p:nvPr>
        </p:nvSpPr>
        <p:spPr/>
        <p:txBody>
          <a:bodyPr/>
          <a:lstStyle>
            <a:extLst/>
          </a:lstStyle>
          <a:p>
            <a:endParaRPr lang="sv-SE"/>
          </a:p>
        </p:txBody>
      </p:sp>
      <p:sp>
        <p:nvSpPr>
          <p:cNvPr id="5" name="Platshållare för bildnummer 4"/>
          <p:cNvSpPr>
            <a:spLocks noGrp="1"/>
          </p:cNvSpPr>
          <p:nvPr>
            <p:ph type="sldNum" sz="quarter" idx="12"/>
          </p:nvPr>
        </p:nvSpPr>
        <p:spPr/>
        <p:txBody>
          <a:bodyPr/>
          <a:lstStyle>
            <a:extLst/>
          </a:lstStyle>
          <a:p>
            <a:fld id="{25FD7B0B-EDBC-478E-98F1-0CE74BD7B7D3}" type="slidenum">
              <a:rPr lang="sv-SE" smtClean="0"/>
              <a:pPr/>
              <a:t>‹#›</a:t>
            </a:fld>
            <a:endParaRPr lang="sv-SE"/>
          </a:p>
        </p:txBody>
      </p:sp>
      <p:sp>
        <p:nvSpPr>
          <p:cNvPr id="6" name="Rubrik 5"/>
          <p:cNvSpPr>
            <a:spLocks noGrp="1"/>
          </p:cNvSpPr>
          <p:nvPr>
            <p:ph type="title"/>
          </p:nvPr>
        </p:nvSpPr>
        <p:spPr/>
        <p:txBody>
          <a:bodyPr rtlCol="0"/>
          <a:lstStyle>
            <a:extLst/>
          </a:lstStyle>
          <a:p>
            <a:r>
              <a:rPr kumimoji="0" lang="sv-SE" smtClean="0"/>
              <a:t>Klicka här för att ändra format</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extLst/>
          </a:lstStyle>
          <a:p>
            <a:fld id="{08C57490-4CBC-456E-9B6E-3EAB93214191}" type="datetimeFigureOut">
              <a:rPr lang="sv-SE" smtClean="0"/>
              <a:pPr/>
              <a:t>2016-09-05</a:t>
            </a:fld>
            <a:endParaRPr lang="sv-SE"/>
          </a:p>
        </p:txBody>
      </p:sp>
      <p:sp>
        <p:nvSpPr>
          <p:cNvPr id="3" name="Platshållare för sidfot 2"/>
          <p:cNvSpPr>
            <a:spLocks noGrp="1"/>
          </p:cNvSpPr>
          <p:nvPr>
            <p:ph type="ftr" sz="quarter" idx="11"/>
          </p:nvPr>
        </p:nvSpPr>
        <p:spPr/>
        <p:txBody>
          <a:bodyPr/>
          <a:lstStyle>
            <a:extLst/>
          </a:lstStyle>
          <a:p>
            <a:endParaRPr lang="sv-SE"/>
          </a:p>
        </p:txBody>
      </p:sp>
      <p:sp>
        <p:nvSpPr>
          <p:cNvPr id="4" name="Platshållare för bildnummer 3"/>
          <p:cNvSpPr>
            <a:spLocks noGrp="1"/>
          </p:cNvSpPr>
          <p:nvPr>
            <p:ph type="sldNum" sz="quarter" idx="12"/>
          </p:nvPr>
        </p:nvSpPr>
        <p:spPr/>
        <p:txBody>
          <a:bodyPr/>
          <a:lstStyle>
            <a:extLst/>
          </a:lstStyle>
          <a:p>
            <a:fld id="{25FD7B0B-EDBC-478E-98F1-0CE74BD7B7D3}"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bg>
      <p:bgRef idx="1003">
        <a:schemeClr val="bg1"/>
      </p:bgRef>
    </p:bg>
    <p:spTree>
      <p:nvGrpSpPr>
        <p:cNvPr id="1" name=""/>
        <p:cNvGrpSpPr/>
        <p:nvPr/>
      </p:nvGrpSpPr>
      <p:grpSpPr>
        <a:xfrm>
          <a:off x="0" y="0"/>
          <a:ext cx="0" cy="0"/>
          <a:chOff x="0" y="0"/>
          <a:chExt cx="0" cy="0"/>
        </a:xfrm>
      </p:grpSpPr>
      <p:sp>
        <p:nvSpPr>
          <p:cNvPr id="2" name="Rubri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sv-SE" smtClean="0"/>
              <a:t>Klicka här för att ändra format</a:t>
            </a:r>
            <a:endParaRPr kumimoji="0" lang="en-US"/>
          </a:p>
        </p:txBody>
      </p:sp>
      <p:sp>
        <p:nvSpPr>
          <p:cNvPr id="3" name="Platshållare för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sv-SE" smtClean="0"/>
              <a:t>Klicka här för att ändra format på bakgrundstexten</a:t>
            </a:r>
          </a:p>
        </p:txBody>
      </p:sp>
      <p:sp>
        <p:nvSpPr>
          <p:cNvPr id="4" name="Platshållare för innehåll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Platshållare för datum 4"/>
          <p:cNvSpPr>
            <a:spLocks noGrp="1"/>
          </p:cNvSpPr>
          <p:nvPr>
            <p:ph type="dt" sz="half" idx="10"/>
          </p:nvPr>
        </p:nvSpPr>
        <p:spPr>
          <a:xfrm>
            <a:off x="6727032" y="6407944"/>
            <a:ext cx="1920240" cy="365760"/>
          </a:xfrm>
        </p:spPr>
        <p:txBody>
          <a:bodyPr/>
          <a:lstStyle>
            <a:extLst/>
          </a:lstStyle>
          <a:p>
            <a:fld id="{08C57490-4CBC-456E-9B6E-3EAB93214191}" type="datetimeFigureOut">
              <a:rPr lang="sv-SE" smtClean="0"/>
              <a:pPr/>
              <a:t>2016-09-05</a:t>
            </a:fld>
            <a:endParaRPr lang="sv-SE"/>
          </a:p>
        </p:txBody>
      </p:sp>
      <p:sp>
        <p:nvSpPr>
          <p:cNvPr id="6" name="Platshållare för sidfot 5"/>
          <p:cNvSpPr>
            <a:spLocks noGrp="1"/>
          </p:cNvSpPr>
          <p:nvPr>
            <p:ph type="ftr" sz="quarter" idx="11"/>
          </p:nvPr>
        </p:nvSpPr>
        <p:spPr/>
        <p:txBody>
          <a:bodyPr/>
          <a:lstStyle>
            <a:extLst/>
          </a:lstStyle>
          <a:p>
            <a:endParaRPr lang="sv-SE"/>
          </a:p>
        </p:txBody>
      </p:sp>
      <p:sp>
        <p:nvSpPr>
          <p:cNvPr id="7" name="Platshållare för bildnummer 6"/>
          <p:cNvSpPr>
            <a:spLocks noGrp="1"/>
          </p:cNvSpPr>
          <p:nvPr>
            <p:ph type="sldNum" sz="quarter" idx="12"/>
          </p:nvPr>
        </p:nvSpPr>
        <p:spPr/>
        <p:txBody>
          <a:bodyPr/>
          <a:lstStyle>
            <a:extLst/>
          </a:lstStyle>
          <a:p>
            <a:fld id="{25FD7B0B-EDBC-478E-98F1-0CE74BD7B7D3}" type="slidenum">
              <a:rPr lang="sv-SE" smtClean="0"/>
              <a:pPr/>
              <a:t>‹#›</a:t>
            </a:fld>
            <a:endParaRPr lang="sv-S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2">
        <a:schemeClr val="bg1"/>
      </p:bgRef>
    </p:bg>
    <p:spTree>
      <p:nvGrpSpPr>
        <p:cNvPr id="1" name=""/>
        <p:cNvGrpSpPr/>
        <p:nvPr/>
      </p:nvGrpSpPr>
      <p:grpSpPr>
        <a:xfrm>
          <a:off x="0" y="0"/>
          <a:ext cx="0" cy="0"/>
          <a:chOff x="0" y="0"/>
          <a:chExt cx="0" cy="0"/>
        </a:xfrm>
      </p:grpSpPr>
      <p:sp>
        <p:nvSpPr>
          <p:cNvPr id="4" name="Platshållare för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sv-SE" smtClean="0"/>
              <a:t>Klicka här för att ändra format på bakgrundstexten</a:t>
            </a:r>
          </a:p>
        </p:txBody>
      </p:sp>
      <p:sp>
        <p:nvSpPr>
          <p:cNvPr id="3" name="Platshållare för bild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sv-SE" smtClean="0"/>
              <a:t>Klicka på ikonen för att lägga till en bild</a:t>
            </a:r>
            <a:endParaRPr kumimoji="0" lang="en-US" dirty="0"/>
          </a:p>
        </p:txBody>
      </p:sp>
      <p:sp>
        <p:nvSpPr>
          <p:cNvPr id="5" name="Platshållare för datum 4"/>
          <p:cNvSpPr>
            <a:spLocks noGrp="1"/>
          </p:cNvSpPr>
          <p:nvPr>
            <p:ph type="dt" sz="half" idx="10"/>
          </p:nvPr>
        </p:nvSpPr>
        <p:spPr/>
        <p:txBody>
          <a:bodyPr/>
          <a:lstStyle>
            <a:lvl1pPr>
              <a:defRPr>
                <a:solidFill>
                  <a:schemeClr val="tx1"/>
                </a:solidFill>
              </a:defRPr>
            </a:lvl1pPr>
            <a:extLst/>
          </a:lstStyle>
          <a:p>
            <a:fld id="{08C57490-4CBC-456E-9B6E-3EAB93214191}" type="datetimeFigureOut">
              <a:rPr lang="sv-SE" smtClean="0"/>
              <a:pPr/>
              <a:t>2016-09-05</a:t>
            </a:fld>
            <a:endParaRPr lang="sv-SE"/>
          </a:p>
        </p:txBody>
      </p:sp>
      <p:sp>
        <p:nvSpPr>
          <p:cNvPr id="6" name="Platshållare för sidfo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sv-SE"/>
          </a:p>
        </p:txBody>
      </p:sp>
      <p:sp>
        <p:nvSpPr>
          <p:cNvPr id="7" name="Platshållare för bildnummer 6"/>
          <p:cNvSpPr>
            <a:spLocks noGrp="1"/>
          </p:cNvSpPr>
          <p:nvPr>
            <p:ph type="sldNum" sz="quarter" idx="12"/>
          </p:nvPr>
        </p:nvSpPr>
        <p:spPr/>
        <p:txBody>
          <a:bodyPr/>
          <a:lstStyle>
            <a:lvl1pPr>
              <a:defRPr>
                <a:solidFill>
                  <a:schemeClr val="tx1"/>
                </a:solidFill>
              </a:defRPr>
            </a:lvl1pPr>
            <a:extLst/>
          </a:lstStyle>
          <a:p>
            <a:fld id="{25FD7B0B-EDBC-478E-98F1-0CE74BD7B7D3}" type="slidenum">
              <a:rPr lang="sv-SE" smtClean="0"/>
              <a:pPr/>
              <a:t>‹#›</a:t>
            </a:fld>
            <a:endParaRPr lang="sv-SE"/>
          </a:p>
        </p:txBody>
      </p:sp>
      <p:sp>
        <p:nvSpPr>
          <p:cNvPr id="2" name="Rubri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sv-SE" smtClean="0"/>
              <a:t>Klicka här för att ändra format</a:t>
            </a:r>
            <a:endParaRPr kumimoji="0" lang="en-US"/>
          </a:p>
        </p:txBody>
      </p:sp>
      <p:sp>
        <p:nvSpPr>
          <p:cNvPr id="8" name="Frihandsfigu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ihandsfigu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ätvinklig triangel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a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V-form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V-form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ihandsfigu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ihandsfigu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ätvinklig triangel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a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Platshållare för rubrik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sv-SE" smtClean="0"/>
              <a:t>Klicka här för att ändra format</a:t>
            </a:r>
            <a:endParaRPr kumimoji="0" lang="en-US"/>
          </a:p>
        </p:txBody>
      </p:sp>
      <p:sp>
        <p:nvSpPr>
          <p:cNvPr id="30" name="Platshållare för tex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0" name="Platshållare fö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8C57490-4CBC-456E-9B6E-3EAB93214191}" type="datetimeFigureOut">
              <a:rPr lang="sv-SE" smtClean="0"/>
              <a:pPr/>
              <a:t>2016-09-05</a:t>
            </a:fld>
            <a:endParaRPr lang="sv-SE"/>
          </a:p>
        </p:txBody>
      </p:sp>
      <p:sp>
        <p:nvSpPr>
          <p:cNvPr id="22" name="Platshållare för sidfo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sv-SE"/>
          </a:p>
        </p:txBody>
      </p:sp>
      <p:sp>
        <p:nvSpPr>
          <p:cNvPr id="18" name="Platshållare för bild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5FD7B0B-EDBC-478E-98F1-0CE74BD7B7D3}"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260649"/>
            <a:ext cx="7772400" cy="1728191"/>
          </a:xfrm>
        </p:spPr>
        <p:txBody>
          <a:bodyPr/>
          <a:lstStyle/>
          <a:p>
            <a:r>
              <a:rPr lang="sv-SE" dirty="0" smtClean="0"/>
              <a:t>Fires in underground </a:t>
            </a:r>
            <a:r>
              <a:rPr lang="sv-SE" dirty="0" err="1" smtClean="0"/>
              <a:t>hard</a:t>
            </a:r>
            <a:r>
              <a:rPr lang="sv-SE" dirty="0" smtClean="0"/>
              <a:t> rock </a:t>
            </a:r>
            <a:r>
              <a:rPr lang="sv-SE" dirty="0" err="1" smtClean="0"/>
              <a:t>mines</a:t>
            </a:r>
            <a:endParaRPr lang="sv-SE" dirty="0"/>
          </a:p>
        </p:txBody>
      </p:sp>
      <p:sp>
        <p:nvSpPr>
          <p:cNvPr id="5" name="Underrubrik 4"/>
          <p:cNvSpPr>
            <a:spLocks noGrp="1"/>
          </p:cNvSpPr>
          <p:nvPr>
            <p:ph type="subTitle" idx="1"/>
          </p:nvPr>
        </p:nvSpPr>
        <p:spPr/>
        <p:txBody>
          <a:bodyPr/>
          <a:lstStyle/>
          <a:p>
            <a:r>
              <a:rPr lang="sv-SE" dirty="0" smtClean="0"/>
              <a:t>Rickard Hansen</a:t>
            </a:r>
            <a:endParaRPr lang="sv-SE" dirty="0"/>
          </a:p>
        </p:txBody>
      </p:sp>
      <p:pic>
        <p:nvPicPr>
          <p:cNvPr id="6" name="Bildobjekt 0" descr="TidigBrandBorrigg10.JPG"/>
          <p:cNvPicPr>
            <a:picLocks noChangeAspect="1"/>
          </p:cNvPicPr>
          <p:nvPr/>
        </p:nvPicPr>
        <p:blipFill>
          <a:blip r:embed="rId3" cstate="print"/>
          <a:srcRect l="12232" r="13223"/>
          <a:stretch>
            <a:fillRect/>
          </a:stretch>
        </p:blipFill>
        <p:spPr>
          <a:xfrm>
            <a:off x="323528" y="2132856"/>
            <a:ext cx="5031777" cy="450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67544" y="980728"/>
            <a:ext cx="8229600" cy="5026563"/>
          </a:xfrm>
        </p:spPr>
        <p:txBody>
          <a:bodyPr/>
          <a:lstStyle/>
          <a:p>
            <a:r>
              <a:rPr lang="sv-SE" dirty="0" smtClean="0"/>
              <a:t>Attack routes – </a:t>
            </a:r>
            <a:r>
              <a:rPr lang="sv-SE" dirty="0" err="1" smtClean="0"/>
              <a:t>evacuation</a:t>
            </a:r>
            <a:r>
              <a:rPr lang="sv-SE" dirty="0" smtClean="0"/>
              <a:t> routes.</a:t>
            </a:r>
          </a:p>
          <a:p>
            <a:r>
              <a:rPr lang="sv-SE" dirty="0" smtClean="0"/>
              <a:t>Lack of </a:t>
            </a:r>
            <a:r>
              <a:rPr lang="sv-SE" dirty="0" err="1" smtClean="0"/>
              <a:t>barriers</a:t>
            </a:r>
            <a:r>
              <a:rPr lang="sv-SE" dirty="0" smtClean="0"/>
              <a:t> – </a:t>
            </a:r>
            <a:r>
              <a:rPr lang="sv-SE" dirty="0" err="1" smtClean="0"/>
              <a:t>use</a:t>
            </a:r>
            <a:r>
              <a:rPr lang="sv-SE" dirty="0" smtClean="0"/>
              <a:t> ventilation.</a:t>
            </a:r>
          </a:p>
          <a:p>
            <a:r>
              <a:rPr lang="sv-SE" dirty="0" err="1" smtClean="0"/>
              <a:t>Should</a:t>
            </a:r>
            <a:r>
              <a:rPr lang="sv-SE" dirty="0" smtClean="0"/>
              <a:t> </a:t>
            </a:r>
            <a:r>
              <a:rPr lang="sv-SE" dirty="0" err="1" smtClean="0"/>
              <a:t>we</a:t>
            </a:r>
            <a:r>
              <a:rPr lang="sv-SE" dirty="0" smtClean="0"/>
              <a:t> </a:t>
            </a:r>
            <a:r>
              <a:rPr lang="sv-SE" dirty="0" err="1" smtClean="0"/>
              <a:t>ventilate</a:t>
            </a:r>
            <a:r>
              <a:rPr lang="sv-SE" dirty="0" smtClean="0"/>
              <a:t> </a:t>
            </a:r>
            <a:r>
              <a:rPr lang="sv-SE" dirty="0" err="1" smtClean="0"/>
              <a:t>while</a:t>
            </a:r>
            <a:r>
              <a:rPr lang="sv-SE" dirty="0" smtClean="0"/>
              <a:t> the </a:t>
            </a:r>
            <a:r>
              <a:rPr lang="sv-SE" dirty="0" err="1" smtClean="0"/>
              <a:t>evacuation</a:t>
            </a:r>
            <a:r>
              <a:rPr lang="sv-SE" dirty="0" smtClean="0"/>
              <a:t> is still </a:t>
            </a:r>
            <a:r>
              <a:rPr lang="sv-SE" dirty="0" err="1" smtClean="0"/>
              <a:t>going</a:t>
            </a:r>
            <a:r>
              <a:rPr lang="sv-SE" dirty="0" smtClean="0"/>
              <a:t> on?</a:t>
            </a:r>
          </a:p>
          <a:p>
            <a:r>
              <a:rPr lang="sv-SE" dirty="0" err="1" smtClean="0"/>
              <a:t>Smoke</a:t>
            </a:r>
            <a:r>
              <a:rPr lang="sv-SE" dirty="0" smtClean="0"/>
              <a:t> ventilation – </a:t>
            </a:r>
            <a:r>
              <a:rPr lang="sv-SE" dirty="0" err="1" smtClean="0"/>
              <a:t>where</a:t>
            </a:r>
            <a:r>
              <a:rPr lang="sv-SE" dirty="0" smtClean="0"/>
              <a:t> </a:t>
            </a:r>
            <a:r>
              <a:rPr lang="sv-SE" dirty="0" err="1" smtClean="0"/>
              <a:t>will</a:t>
            </a:r>
            <a:r>
              <a:rPr lang="sv-SE" dirty="0" smtClean="0"/>
              <a:t> the </a:t>
            </a:r>
            <a:r>
              <a:rPr lang="sv-SE" dirty="0" err="1" smtClean="0"/>
              <a:t>smoke</a:t>
            </a:r>
            <a:r>
              <a:rPr lang="sv-SE" dirty="0" smtClean="0"/>
              <a:t> </a:t>
            </a:r>
            <a:r>
              <a:rPr lang="sv-SE" dirty="0" err="1" smtClean="0"/>
              <a:t>end</a:t>
            </a:r>
            <a:r>
              <a:rPr lang="sv-SE" dirty="0" smtClean="0"/>
              <a:t> up?</a:t>
            </a:r>
          </a:p>
          <a:p>
            <a:r>
              <a:rPr lang="sv-SE" dirty="0" smtClean="0"/>
              <a:t>Miners in </a:t>
            </a:r>
            <a:r>
              <a:rPr lang="sv-SE" dirty="0" err="1" smtClean="0"/>
              <a:t>refuge</a:t>
            </a:r>
            <a:r>
              <a:rPr lang="sv-SE" dirty="0" smtClean="0"/>
              <a:t> </a:t>
            </a:r>
            <a:r>
              <a:rPr lang="sv-SE" dirty="0" err="1" smtClean="0"/>
              <a:t>chambers</a:t>
            </a:r>
            <a:r>
              <a:rPr lang="sv-SE" dirty="0" smtClean="0"/>
              <a:t>, </a:t>
            </a:r>
            <a:r>
              <a:rPr lang="sv-SE" dirty="0" err="1" smtClean="0"/>
              <a:t>will</a:t>
            </a:r>
            <a:r>
              <a:rPr lang="sv-SE" dirty="0" smtClean="0"/>
              <a:t> the air last?</a:t>
            </a:r>
          </a:p>
          <a:p>
            <a:endParaRPr lang="sv-SE" dirty="0" smtClean="0"/>
          </a:p>
          <a:p>
            <a:pPr>
              <a:buNone/>
            </a:pPr>
            <a:endParaRPr lang="sv-SE" dirty="0"/>
          </a:p>
        </p:txBody>
      </p:sp>
      <p:sp>
        <p:nvSpPr>
          <p:cNvPr id="3" name="Rubrik 2"/>
          <p:cNvSpPr>
            <a:spLocks noGrp="1"/>
          </p:cNvSpPr>
          <p:nvPr>
            <p:ph type="title"/>
          </p:nvPr>
        </p:nvSpPr>
        <p:spPr>
          <a:xfrm>
            <a:off x="457200" y="274638"/>
            <a:ext cx="8229600" cy="778098"/>
          </a:xfrm>
        </p:spPr>
        <p:txBody>
          <a:bodyPr>
            <a:normAutofit/>
          </a:bodyPr>
          <a:lstStyle/>
          <a:p>
            <a:r>
              <a:rPr lang="sv-SE" dirty="0" smtClean="0"/>
              <a:t>Fire and </a:t>
            </a:r>
            <a:r>
              <a:rPr lang="sv-SE" dirty="0" err="1" smtClean="0"/>
              <a:t>rescue</a:t>
            </a:r>
            <a:r>
              <a:rPr lang="sv-SE" dirty="0" smtClean="0"/>
              <a:t> service</a:t>
            </a:r>
            <a:endParaRPr lang="sv-SE" dirty="0"/>
          </a:p>
        </p:txBody>
      </p:sp>
      <p:pic>
        <p:nvPicPr>
          <p:cNvPr id="4" name="Bildobjekt 3" descr="large_Mine-Underground-Refuge-Chamber.jpg"/>
          <p:cNvPicPr>
            <a:picLocks noChangeAspect="1"/>
          </p:cNvPicPr>
          <p:nvPr/>
        </p:nvPicPr>
        <p:blipFill>
          <a:blip r:embed="rId3" cstate="print"/>
          <a:srcRect l="11874" t="11946" r="30620" b="8045"/>
          <a:stretch>
            <a:fillRect/>
          </a:stretch>
        </p:blipFill>
        <p:spPr>
          <a:xfrm>
            <a:off x="5652120" y="4265712"/>
            <a:ext cx="3312368" cy="259228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Choice of </a:t>
            </a:r>
            <a:r>
              <a:rPr lang="sv-SE" dirty="0" err="1" smtClean="0"/>
              <a:t>extinguishing</a:t>
            </a:r>
            <a:r>
              <a:rPr lang="sv-SE" dirty="0" smtClean="0"/>
              <a:t> agent.</a:t>
            </a:r>
          </a:p>
          <a:p>
            <a:r>
              <a:rPr lang="sv-SE" dirty="0" err="1" smtClean="0"/>
              <a:t>Falling</a:t>
            </a:r>
            <a:r>
              <a:rPr lang="sv-SE" dirty="0" smtClean="0"/>
              <a:t> rocks.</a:t>
            </a:r>
          </a:p>
          <a:p>
            <a:r>
              <a:rPr lang="sv-SE" dirty="0" smtClean="0"/>
              <a:t>Backlayering.</a:t>
            </a:r>
          </a:p>
          <a:p>
            <a:r>
              <a:rPr lang="sv-SE" dirty="0" err="1" smtClean="0"/>
              <a:t>Extremely</a:t>
            </a:r>
            <a:r>
              <a:rPr lang="sv-SE" dirty="0" smtClean="0"/>
              <a:t> </a:t>
            </a:r>
            <a:r>
              <a:rPr lang="sv-SE" dirty="0" err="1" smtClean="0"/>
              <a:t>long</a:t>
            </a:r>
            <a:r>
              <a:rPr lang="sv-SE" dirty="0" smtClean="0"/>
              <a:t> </a:t>
            </a:r>
            <a:r>
              <a:rPr lang="sv-SE" dirty="0" err="1" smtClean="0"/>
              <a:t>distances</a:t>
            </a:r>
            <a:r>
              <a:rPr lang="sv-SE" dirty="0" smtClean="0"/>
              <a:t>.</a:t>
            </a:r>
          </a:p>
          <a:p>
            <a:pPr>
              <a:buNone/>
            </a:pPr>
            <a:endParaRPr lang="sv-SE" dirty="0" smtClean="0"/>
          </a:p>
          <a:p>
            <a:r>
              <a:rPr lang="sv-SE" dirty="0" smtClean="0"/>
              <a:t>Fire and </a:t>
            </a:r>
            <a:r>
              <a:rPr lang="sv-SE" dirty="0" err="1" smtClean="0"/>
              <a:t>rescue</a:t>
            </a:r>
            <a:r>
              <a:rPr lang="sv-SE" dirty="0" smtClean="0"/>
              <a:t> </a:t>
            </a:r>
            <a:r>
              <a:rPr lang="sv-SE" dirty="0" err="1" smtClean="0"/>
              <a:t>units</a:t>
            </a:r>
            <a:r>
              <a:rPr lang="sv-SE" dirty="0" smtClean="0"/>
              <a:t> </a:t>
            </a:r>
            <a:r>
              <a:rPr lang="sv-SE" dirty="0" err="1" smtClean="0"/>
              <a:t>stationed</a:t>
            </a:r>
            <a:r>
              <a:rPr lang="sv-SE" dirty="0" smtClean="0"/>
              <a:t> under </a:t>
            </a:r>
            <a:r>
              <a:rPr lang="sv-SE" dirty="0" err="1" smtClean="0"/>
              <a:t>ground</a:t>
            </a:r>
            <a:r>
              <a:rPr lang="sv-SE" dirty="0" smtClean="0"/>
              <a:t>.</a:t>
            </a:r>
          </a:p>
          <a:p>
            <a:endParaRPr lang="sv-SE" dirty="0"/>
          </a:p>
        </p:txBody>
      </p:sp>
      <p:sp>
        <p:nvSpPr>
          <p:cNvPr id="3" name="Rubrik 2"/>
          <p:cNvSpPr>
            <a:spLocks noGrp="1"/>
          </p:cNvSpPr>
          <p:nvPr>
            <p:ph type="title"/>
          </p:nvPr>
        </p:nvSpPr>
        <p:spPr/>
        <p:txBody>
          <a:bodyPr/>
          <a:lstStyle/>
          <a:p>
            <a:endParaRPr lang="sv-S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err="1" smtClean="0"/>
              <a:t>Quantifying</a:t>
            </a:r>
            <a:r>
              <a:rPr lang="sv-SE" dirty="0" smtClean="0"/>
              <a:t> different </a:t>
            </a:r>
            <a:r>
              <a:rPr lang="sv-SE" dirty="0" err="1" smtClean="0"/>
              <a:t>types</a:t>
            </a:r>
            <a:r>
              <a:rPr lang="sv-SE" dirty="0" smtClean="0"/>
              <a:t> of </a:t>
            </a:r>
            <a:r>
              <a:rPr lang="sv-SE" dirty="0" err="1" smtClean="0"/>
              <a:t>fires</a:t>
            </a:r>
            <a:r>
              <a:rPr lang="sv-SE" dirty="0" smtClean="0"/>
              <a:t> – </a:t>
            </a:r>
            <a:r>
              <a:rPr lang="sv-SE" dirty="0" err="1" smtClean="0"/>
              <a:t>smoke</a:t>
            </a:r>
            <a:r>
              <a:rPr lang="sv-SE" dirty="0" smtClean="0"/>
              <a:t> ventilation.</a:t>
            </a:r>
          </a:p>
          <a:p>
            <a:r>
              <a:rPr lang="sv-SE" dirty="0" err="1" smtClean="0"/>
              <a:t>Modelling</a:t>
            </a:r>
            <a:r>
              <a:rPr lang="sv-SE" dirty="0" smtClean="0"/>
              <a:t> </a:t>
            </a:r>
            <a:r>
              <a:rPr lang="sv-SE" dirty="0" err="1" smtClean="0"/>
              <a:t>mine</a:t>
            </a:r>
            <a:r>
              <a:rPr lang="sv-SE" dirty="0" smtClean="0"/>
              <a:t> </a:t>
            </a:r>
            <a:r>
              <a:rPr lang="sv-SE" dirty="0" err="1" smtClean="0"/>
              <a:t>fires</a:t>
            </a:r>
            <a:r>
              <a:rPr lang="sv-SE" dirty="0" smtClean="0"/>
              <a:t>. Fire </a:t>
            </a:r>
            <a:r>
              <a:rPr lang="sv-SE" dirty="0" err="1" smtClean="0"/>
              <a:t>perspective</a:t>
            </a:r>
            <a:r>
              <a:rPr lang="sv-SE" dirty="0" smtClean="0"/>
              <a:t>!</a:t>
            </a:r>
          </a:p>
          <a:p>
            <a:r>
              <a:rPr lang="sv-SE" dirty="0" err="1" smtClean="0"/>
              <a:t>How</a:t>
            </a:r>
            <a:r>
              <a:rPr lang="sv-SE" dirty="0" smtClean="0"/>
              <a:t> </a:t>
            </a:r>
            <a:r>
              <a:rPr lang="sv-SE" dirty="0" err="1" smtClean="0"/>
              <a:t>much</a:t>
            </a:r>
            <a:r>
              <a:rPr lang="sv-SE" dirty="0" smtClean="0"/>
              <a:t> air </a:t>
            </a:r>
            <a:r>
              <a:rPr lang="sv-SE" dirty="0" err="1" smtClean="0"/>
              <a:t>should</a:t>
            </a:r>
            <a:r>
              <a:rPr lang="sv-SE" dirty="0" smtClean="0"/>
              <a:t> the </a:t>
            </a:r>
            <a:r>
              <a:rPr lang="sv-SE" dirty="0" err="1" smtClean="0"/>
              <a:t>refuge</a:t>
            </a:r>
            <a:r>
              <a:rPr lang="sv-SE" dirty="0" smtClean="0"/>
              <a:t> </a:t>
            </a:r>
            <a:r>
              <a:rPr lang="sv-SE" dirty="0" err="1" smtClean="0"/>
              <a:t>chamber</a:t>
            </a:r>
            <a:r>
              <a:rPr lang="sv-SE" dirty="0" smtClean="0"/>
              <a:t> </a:t>
            </a:r>
            <a:r>
              <a:rPr lang="sv-SE" dirty="0" err="1" smtClean="0"/>
              <a:t>contain</a:t>
            </a:r>
            <a:r>
              <a:rPr lang="sv-SE" dirty="0" smtClean="0"/>
              <a:t>?</a:t>
            </a:r>
          </a:p>
          <a:p>
            <a:r>
              <a:rPr lang="sv-SE" dirty="0" smtClean="0"/>
              <a:t>Design and </a:t>
            </a:r>
            <a:r>
              <a:rPr lang="sv-SE" dirty="0" err="1" smtClean="0"/>
              <a:t>construction</a:t>
            </a:r>
            <a:r>
              <a:rPr lang="sv-SE" dirty="0" smtClean="0"/>
              <a:t> of </a:t>
            </a:r>
            <a:r>
              <a:rPr lang="sv-SE" dirty="0" err="1" smtClean="0"/>
              <a:t>mining</a:t>
            </a:r>
            <a:r>
              <a:rPr lang="sv-SE" dirty="0" smtClean="0"/>
              <a:t> </a:t>
            </a:r>
            <a:r>
              <a:rPr lang="sv-SE" dirty="0" err="1" smtClean="0"/>
              <a:t>vehicles</a:t>
            </a:r>
            <a:r>
              <a:rPr lang="sv-SE" dirty="0" smtClean="0"/>
              <a:t>.</a:t>
            </a:r>
          </a:p>
          <a:p>
            <a:endParaRPr lang="sv-SE" dirty="0"/>
          </a:p>
        </p:txBody>
      </p:sp>
      <p:sp>
        <p:nvSpPr>
          <p:cNvPr id="3" name="Rubrik 2"/>
          <p:cNvSpPr>
            <a:spLocks noGrp="1"/>
          </p:cNvSpPr>
          <p:nvPr>
            <p:ph type="title"/>
          </p:nvPr>
        </p:nvSpPr>
        <p:spPr/>
        <p:txBody>
          <a:bodyPr/>
          <a:lstStyle/>
          <a:p>
            <a:r>
              <a:rPr lang="sv-SE" dirty="0" smtClean="0"/>
              <a:t>Challenges </a:t>
            </a:r>
            <a:r>
              <a:rPr lang="sv-SE" dirty="0" err="1" smtClean="0"/>
              <a:t>ahead</a:t>
            </a:r>
            <a:endParaRPr lang="sv-S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BengtGöranUtsidan2.JPG"/>
          <p:cNvPicPr>
            <a:picLocks noGrp="1" noChangeAspect="1"/>
          </p:cNvPicPr>
          <p:nvPr>
            <p:ph idx="1"/>
          </p:nvPr>
        </p:nvPicPr>
        <p:blipFill>
          <a:blip r:embed="rId2" cstate="print"/>
          <a:stretch>
            <a:fillRect/>
          </a:stretch>
        </p:blipFill>
        <p:spPr>
          <a:xfrm>
            <a:off x="1554692" y="1481138"/>
            <a:ext cx="6034616" cy="4525962"/>
          </a:xfrm>
        </p:spPr>
      </p:pic>
      <p:sp>
        <p:nvSpPr>
          <p:cNvPr id="3" name="Rubrik 2"/>
          <p:cNvSpPr>
            <a:spLocks noGrp="1"/>
          </p:cNvSpPr>
          <p:nvPr>
            <p:ph type="title"/>
          </p:nvPr>
        </p:nvSpPr>
        <p:spPr/>
        <p:txBody>
          <a:bodyPr>
            <a:normAutofit fontScale="90000"/>
          </a:bodyPr>
          <a:lstStyle/>
          <a:p>
            <a:r>
              <a:rPr lang="sv-SE" dirty="0" smtClean="0"/>
              <a:t>Fire experiments in an underground </a:t>
            </a:r>
            <a:r>
              <a:rPr lang="sv-SE" dirty="0" err="1" smtClean="0"/>
              <a:t>mine</a:t>
            </a:r>
            <a:endParaRPr lang="sv-S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Borrigg.JPG"/>
          <p:cNvPicPr>
            <a:picLocks noGrp="1" noChangeAspect="1"/>
          </p:cNvPicPr>
          <p:nvPr>
            <p:ph idx="1"/>
          </p:nvPr>
        </p:nvPicPr>
        <p:blipFill>
          <a:blip r:embed="rId2" cstate="print"/>
          <a:stretch>
            <a:fillRect/>
          </a:stretch>
        </p:blipFill>
        <p:spPr>
          <a:xfrm>
            <a:off x="0" y="0"/>
            <a:ext cx="6034616" cy="4525962"/>
          </a:xfrm>
        </p:spPr>
      </p:pic>
      <p:sp>
        <p:nvSpPr>
          <p:cNvPr id="3" name="Rubrik 2"/>
          <p:cNvSpPr>
            <a:spLocks noGrp="1"/>
          </p:cNvSpPr>
          <p:nvPr>
            <p:ph type="title"/>
          </p:nvPr>
        </p:nvSpPr>
        <p:spPr/>
        <p:txBody>
          <a:bodyPr/>
          <a:lstStyle/>
          <a:p>
            <a:endParaRPr lang="sv-SE"/>
          </a:p>
        </p:txBody>
      </p:sp>
      <p:pic>
        <p:nvPicPr>
          <p:cNvPr id="5" name="Bildobjekt 4" descr="LastmaskinHögerSida.JPG"/>
          <p:cNvPicPr>
            <a:picLocks noChangeAspect="1"/>
          </p:cNvPicPr>
          <p:nvPr/>
        </p:nvPicPr>
        <p:blipFill>
          <a:blip r:embed="rId3" cstate="print"/>
          <a:stretch>
            <a:fillRect/>
          </a:stretch>
        </p:blipFill>
        <p:spPr>
          <a:xfrm>
            <a:off x="3864000" y="2898000"/>
            <a:ext cx="5280000" cy="3960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Fläkt.JPG"/>
          <p:cNvPicPr>
            <a:picLocks noGrp="1" noChangeAspect="1"/>
          </p:cNvPicPr>
          <p:nvPr>
            <p:ph idx="1"/>
          </p:nvPr>
        </p:nvPicPr>
        <p:blipFill>
          <a:blip r:embed="rId3" cstate="print"/>
          <a:stretch>
            <a:fillRect/>
          </a:stretch>
        </p:blipFill>
        <p:spPr>
          <a:xfrm>
            <a:off x="1115616" y="692696"/>
            <a:ext cx="7200000" cy="5400000"/>
          </a:xfrm>
        </p:spPr>
      </p:pic>
      <p:sp>
        <p:nvSpPr>
          <p:cNvPr id="3" name="Rubrik 2"/>
          <p:cNvSpPr>
            <a:spLocks noGrp="1"/>
          </p:cNvSpPr>
          <p:nvPr>
            <p:ph type="title"/>
          </p:nvPr>
        </p:nvSpPr>
        <p:spPr/>
        <p:txBody>
          <a:bodyPr/>
          <a:lstStyle/>
          <a:p>
            <a:endParaRPr lang="sv-S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Borrigg8.JPG"/>
          <p:cNvPicPr>
            <a:picLocks noGrp="1" noChangeAspect="1"/>
          </p:cNvPicPr>
          <p:nvPr>
            <p:ph idx="1"/>
          </p:nvPr>
        </p:nvPicPr>
        <p:blipFill>
          <a:blip r:embed="rId2" cstate="print"/>
          <a:stretch>
            <a:fillRect/>
          </a:stretch>
        </p:blipFill>
        <p:spPr>
          <a:xfrm>
            <a:off x="0" y="0"/>
            <a:ext cx="5280000" cy="3960000"/>
          </a:xfrm>
        </p:spPr>
      </p:pic>
      <p:sp>
        <p:nvSpPr>
          <p:cNvPr id="3" name="Rubrik 2"/>
          <p:cNvSpPr>
            <a:spLocks noGrp="1"/>
          </p:cNvSpPr>
          <p:nvPr>
            <p:ph type="title"/>
          </p:nvPr>
        </p:nvSpPr>
        <p:spPr/>
        <p:txBody>
          <a:bodyPr/>
          <a:lstStyle/>
          <a:p>
            <a:endParaRPr lang="sv-SE"/>
          </a:p>
        </p:txBody>
      </p:sp>
      <p:pic>
        <p:nvPicPr>
          <p:cNvPr id="5" name="Bildobjekt 4" descr="Lastmaskin3.JPG"/>
          <p:cNvPicPr>
            <a:picLocks noChangeAspect="1"/>
          </p:cNvPicPr>
          <p:nvPr/>
        </p:nvPicPr>
        <p:blipFill>
          <a:blip r:embed="rId3" cstate="print"/>
          <a:stretch>
            <a:fillRect/>
          </a:stretch>
        </p:blipFill>
        <p:spPr>
          <a:xfrm>
            <a:off x="3864000" y="2898000"/>
            <a:ext cx="5280000" cy="3960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fittosize_675_450_80699e29310e118719966ddb914eea35_kaukasus03.jpg"/>
          <p:cNvPicPr>
            <a:picLocks noGrp="1" noChangeAspect="1"/>
          </p:cNvPicPr>
          <p:nvPr>
            <p:ph idx="1"/>
          </p:nvPr>
        </p:nvPicPr>
        <p:blipFill>
          <a:blip r:embed="rId3" cstate="print"/>
          <a:stretch>
            <a:fillRect/>
          </a:stretch>
        </p:blipFill>
        <p:spPr>
          <a:xfrm>
            <a:off x="971600" y="1340768"/>
            <a:ext cx="7290000" cy="4860000"/>
          </a:xfrm>
        </p:spPr>
      </p:pic>
      <p:sp>
        <p:nvSpPr>
          <p:cNvPr id="3" name="Rubrik 2"/>
          <p:cNvSpPr>
            <a:spLocks noGrp="1"/>
          </p:cNvSpPr>
          <p:nvPr>
            <p:ph type="title"/>
          </p:nvPr>
        </p:nvSpPr>
        <p:spPr/>
        <p:txBody>
          <a:bodyPr/>
          <a:lstStyle/>
          <a:p>
            <a:r>
              <a:rPr lang="sv-SE" dirty="0" smtClean="0"/>
              <a:t>Fires in </a:t>
            </a:r>
            <a:r>
              <a:rPr lang="sv-SE" dirty="0" err="1" smtClean="0"/>
              <a:t>mines</a:t>
            </a:r>
            <a:endParaRPr lang="sv-S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268760"/>
            <a:ext cx="8229600" cy="5040560"/>
          </a:xfrm>
        </p:spPr>
        <p:txBody>
          <a:bodyPr>
            <a:normAutofit/>
          </a:bodyPr>
          <a:lstStyle/>
          <a:p>
            <a:r>
              <a:rPr lang="sv-SE" dirty="0" smtClean="0"/>
              <a:t>Access by elevator or ramp.</a:t>
            </a:r>
          </a:p>
          <a:p>
            <a:r>
              <a:rPr lang="sv-SE" dirty="0" err="1" smtClean="0"/>
              <a:t>Complexity</a:t>
            </a:r>
            <a:r>
              <a:rPr lang="sv-SE" dirty="0" smtClean="0"/>
              <a:t>; 3-D </a:t>
            </a:r>
            <a:r>
              <a:rPr lang="sv-SE" dirty="0" err="1" smtClean="0"/>
              <a:t>aspect</a:t>
            </a:r>
            <a:r>
              <a:rPr lang="sv-SE" dirty="0" smtClean="0"/>
              <a:t>; </a:t>
            </a:r>
            <a:r>
              <a:rPr lang="sv-SE" dirty="0" err="1" smtClean="0"/>
              <a:t>ever</a:t>
            </a:r>
            <a:r>
              <a:rPr lang="sv-SE" dirty="0" smtClean="0"/>
              <a:t> </a:t>
            </a:r>
            <a:r>
              <a:rPr lang="sv-SE" dirty="0" err="1" smtClean="0"/>
              <a:t>changing</a:t>
            </a:r>
            <a:r>
              <a:rPr lang="sv-SE" dirty="0" smtClean="0"/>
              <a:t> layout. </a:t>
            </a:r>
          </a:p>
          <a:p>
            <a:r>
              <a:rPr lang="sv-SE" dirty="0" err="1" smtClean="0"/>
              <a:t>Limited</a:t>
            </a:r>
            <a:r>
              <a:rPr lang="sv-SE" dirty="0" smtClean="0"/>
              <a:t> access/road system in </a:t>
            </a:r>
            <a:r>
              <a:rPr lang="sv-SE" dirty="0" err="1" smtClean="0"/>
              <a:t>some</a:t>
            </a:r>
            <a:r>
              <a:rPr lang="sv-SE" dirty="0" smtClean="0"/>
              <a:t> </a:t>
            </a:r>
            <a:r>
              <a:rPr lang="sv-SE" dirty="0" err="1" smtClean="0"/>
              <a:t>cases</a:t>
            </a:r>
            <a:r>
              <a:rPr lang="sv-SE" dirty="0" smtClean="0"/>
              <a:t>.</a:t>
            </a:r>
          </a:p>
          <a:p>
            <a:r>
              <a:rPr lang="sv-SE" dirty="0" err="1" smtClean="0"/>
              <a:t>More</a:t>
            </a:r>
            <a:r>
              <a:rPr lang="sv-SE" dirty="0" smtClean="0"/>
              <a:t> or less </a:t>
            </a:r>
            <a:r>
              <a:rPr lang="sv-SE" dirty="0" err="1" smtClean="0"/>
              <a:t>fixed</a:t>
            </a:r>
            <a:r>
              <a:rPr lang="sv-SE" dirty="0" smtClean="0"/>
              <a:t> ventilation </a:t>
            </a:r>
            <a:r>
              <a:rPr lang="sv-SE" dirty="0" err="1" smtClean="0"/>
              <a:t>possibilities</a:t>
            </a:r>
            <a:r>
              <a:rPr lang="sv-SE" dirty="0" smtClean="0"/>
              <a:t>. </a:t>
            </a:r>
            <a:r>
              <a:rPr lang="sv-SE" dirty="0" err="1" smtClean="0"/>
              <a:t>But</a:t>
            </a:r>
            <a:r>
              <a:rPr lang="sv-SE" dirty="0" smtClean="0"/>
              <a:t> the ventilation </a:t>
            </a:r>
            <a:r>
              <a:rPr lang="sv-SE" dirty="0" err="1" smtClean="0"/>
              <a:t>flows</a:t>
            </a:r>
            <a:r>
              <a:rPr lang="sv-SE" dirty="0" smtClean="0"/>
              <a:t> </a:t>
            </a:r>
            <a:r>
              <a:rPr lang="sv-SE" dirty="0" err="1" smtClean="0"/>
              <a:t>will</a:t>
            </a:r>
            <a:r>
              <a:rPr lang="sv-SE" dirty="0" smtClean="0"/>
              <a:t> </a:t>
            </a:r>
            <a:r>
              <a:rPr lang="sv-SE" dirty="0" err="1" smtClean="0"/>
              <a:t>vary</a:t>
            </a:r>
            <a:r>
              <a:rPr lang="sv-SE" dirty="0" smtClean="0"/>
              <a:t>.</a:t>
            </a:r>
          </a:p>
          <a:p>
            <a:r>
              <a:rPr lang="sv-SE" dirty="0" err="1" smtClean="0"/>
              <a:t>Darkness</a:t>
            </a:r>
            <a:r>
              <a:rPr lang="sv-SE" dirty="0" smtClean="0"/>
              <a:t>.</a:t>
            </a:r>
          </a:p>
          <a:p>
            <a:pPr>
              <a:buNone/>
            </a:pPr>
            <a:endParaRPr lang="sv-SE" dirty="0" smtClean="0"/>
          </a:p>
          <a:p>
            <a:endParaRPr lang="sv-SE" dirty="0" smtClean="0"/>
          </a:p>
          <a:p>
            <a:endParaRPr lang="sv-SE" dirty="0" smtClean="0"/>
          </a:p>
        </p:txBody>
      </p:sp>
      <p:sp>
        <p:nvSpPr>
          <p:cNvPr id="3" name="Rubrik 2"/>
          <p:cNvSpPr>
            <a:spLocks noGrp="1"/>
          </p:cNvSpPr>
          <p:nvPr>
            <p:ph type="title"/>
          </p:nvPr>
        </p:nvSpPr>
        <p:spPr/>
        <p:txBody>
          <a:bodyPr/>
          <a:lstStyle/>
          <a:p>
            <a:r>
              <a:rPr lang="sv-SE" dirty="0" smtClean="0"/>
              <a:t>The </a:t>
            </a:r>
            <a:r>
              <a:rPr lang="sv-SE" dirty="0" err="1" smtClean="0"/>
              <a:t>environment</a:t>
            </a:r>
            <a:endParaRPr lang="sv-S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latshållare för innehåll 16"/>
          <p:cNvSpPr>
            <a:spLocks noGrp="1"/>
          </p:cNvSpPr>
          <p:nvPr>
            <p:ph idx="1"/>
          </p:nvPr>
        </p:nvSpPr>
        <p:spPr>
          <a:xfrm>
            <a:off x="457200" y="260648"/>
            <a:ext cx="8229600" cy="5746643"/>
          </a:xfrm>
        </p:spPr>
        <p:txBody>
          <a:bodyPr/>
          <a:lstStyle/>
          <a:p>
            <a:r>
              <a:rPr lang="sv-SE" dirty="0" smtClean="0"/>
              <a:t>Workshops; </a:t>
            </a:r>
            <a:r>
              <a:rPr lang="sv-SE" dirty="0" err="1" smtClean="0"/>
              <a:t>canteen</a:t>
            </a:r>
            <a:r>
              <a:rPr lang="sv-SE" dirty="0" smtClean="0"/>
              <a:t>; </a:t>
            </a:r>
            <a:r>
              <a:rPr lang="sv-SE" dirty="0" err="1" smtClean="0"/>
              <a:t>storage</a:t>
            </a:r>
            <a:r>
              <a:rPr lang="sv-SE" dirty="0" smtClean="0"/>
              <a:t> </a:t>
            </a:r>
            <a:r>
              <a:rPr lang="sv-SE" dirty="0" err="1" smtClean="0"/>
              <a:t>facilities</a:t>
            </a:r>
            <a:r>
              <a:rPr lang="sv-SE" dirty="0" smtClean="0"/>
              <a:t>; </a:t>
            </a:r>
            <a:r>
              <a:rPr lang="sv-SE" dirty="0" err="1" smtClean="0"/>
              <a:t>crusher</a:t>
            </a:r>
            <a:r>
              <a:rPr lang="sv-SE" dirty="0" smtClean="0"/>
              <a:t> stations; </a:t>
            </a:r>
            <a:r>
              <a:rPr lang="sv-SE" dirty="0" err="1" smtClean="0"/>
              <a:t>transportation</a:t>
            </a:r>
            <a:r>
              <a:rPr lang="sv-SE" dirty="0" smtClean="0"/>
              <a:t> drifts; </a:t>
            </a:r>
            <a:r>
              <a:rPr lang="sv-SE" dirty="0" err="1" smtClean="0"/>
              <a:t>shafts</a:t>
            </a:r>
            <a:r>
              <a:rPr lang="sv-SE" dirty="0" smtClean="0"/>
              <a:t> etc.</a:t>
            </a:r>
          </a:p>
          <a:p>
            <a:r>
              <a:rPr lang="sv-SE" dirty="0" smtClean="0"/>
              <a:t>Ore transport by </a:t>
            </a:r>
            <a:r>
              <a:rPr lang="sv-SE" dirty="0" err="1" smtClean="0"/>
              <a:t>train</a:t>
            </a:r>
            <a:r>
              <a:rPr lang="sv-SE" dirty="0" smtClean="0"/>
              <a:t> or truck.</a:t>
            </a:r>
          </a:p>
          <a:p>
            <a:r>
              <a:rPr lang="sv-SE" dirty="0" err="1" smtClean="0"/>
              <a:t>Difficult</a:t>
            </a:r>
            <a:r>
              <a:rPr lang="sv-SE" dirty="0" smtClean="0"/>
              <a:t> with </a:t>
            </a:r>
            <a:r>
              <a:rPr lang="sv-SE" dirty="0" err="1" smtClean="0"/>
              <a:t>barriers</a:t>
            </a:r>
            <a:r>
              <a:rPr lang="sv-SE" dirty="0" smtClean="0"/>
              <a:t> in </a:t>
            </a:r>
            <a:r>
              <a:rPr lang="sv-SE" dirty="0" err="1" smtClean="0"/>
              <a:t>some</a:t>
            </a:r>
            <a:r>
              <a:rPr lang="sv-SE" dirty="0" smtClean="0"/>
              <a:t> areas.</a:t>
            </a:r>
          </a:p>
          <a:p>
            <a:r>
              <a:rPr lang="sv-SE" dirty="0" err="1" smtClean="0"/>
              <a:t>Large</a:t>
            </a:r>
            <a:r>
              <a:rPr lang="sv-SE" dirty="0" smtClean="0"/>
              <a:t> </a:t>
            </a:r>
            <a:r>
              <a:rPr lang="sv-SE" dirty="0" err="1" smtClean="0"/>
              <a:t>number</a:t>
            </a:r>
            <a:r>
              <a:rPr lang="sv-SE" dirty="0" smtClean="0"/>
              <a:t> of </a:t>
            </a:r>
            <a:r>
              <a:rPr lang="sv-SE" dirty="0" err="1" smtClean="0"/>
              <a:t>vehicles</a:t>
            </a:r>
            <a:r>
              <a:rPr lang="sv-SE" dirty="0" smtClean="0"/>
              <a:t>. Heavy </a:t>
            </a:r>
            <a:r>
              <a:rPr lang="sv-SE" dirty="0" err="1" smtClean="0"/>
              <a:t>vehicles</a:t>
            </a:r>
            <a:r>
              <a:rPr lang="sv-SE" dirty="0" smtClean="0"/>
              <a:t>.</a:t>
            </a:r>
          </a:p>
          <a:p>
            <a:r>
              <a:rPr lang="sv-SE" dirty="0" err="1" smtClean="0"/>
              <a:t>Extremely</a:t>
            </a:r>
            <a:r>
              <a:rPr lang="sv-SE" dirty="0" smtClean="0"/>
              <a:t> </a:t>
            </a:r>
            <a:r>
              <a:rPr lang="sv-SE" dirty="0" err="1" smtClean="0"/>
              <a:t>long</a:t>
            </a:r>
            <a:r>
              <a:rPr lang="sv-SE" dirty="0" smtClean="0"/>
              <a:t> </a:t>
            </a:r>
            <a:r>
              <a:rPr lang="sv-SE" dirty="0" err="1" smtClean="0"/>
              <a:t>distances</a:t>
            </a:r>
            <a:r>
              <a:rPr lang="sv-SE" dirty="0" smtClean="0"/>
              <a:t>.</a:t>
            </a:r>
          </a:p>
          <a:p>
            <a:endParaRPr lang="sv-SE" dirty="0"/>
          </a:p>
        </p:txBody>
      </p:sp>
      <p:sp>
        <p:nvSpPr>
          <p:cNvPr id="16" name="Rubrik 15"/>
          <p:cNvSpPr>
            <a:spLocks noGrp="1"/>
          </p:cNvSpPr>
          <p:nvPr>
            <p:ph type="title"/>
          </p:nvPr>
        </p:nvSpPr>
        <p:spPr/>
        <p:txBody>
          <a:bodyPr/>
          <a:lstStyle/>
          <a:p>
            <a:endParaRPr lang="sv-SE"/>
          </a:p>
        </p:txBody>
      </p:sp>
      <p:pic>
        <p:nvPicPr>
          <p:cNvPr id="18" name="Bildobjekt 17" descr="lkab.jpg"/>
          <p:cNvPicPr>
            <a:picLocks noChangeAspect="1"/>
          </p:cNvPicPr>
          <p:nvPr/>
        </p:nvPicPr>
        <p:blipFill>
          <a:blip r:embed="rId2" cstate="print"/>
          <a:stretch>
            <a:fillRect/>
          </a:stretch>
        </p:blipFill>
        <p:spPr>
          <a:xfrm>
            <a:off x="4381500" y="3686175"/>
            <a:ext cx="4762500" cy="317182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r>
              <a:rPr lang="sv-SE" dirty="0" smtClean="0"/>
              <a:t>Explosives.</a:t>
            </a:r>
          </a:p>
          <a:p>
            <a:r>
              <a:rPr lang="sv-SE" dirty="0" err="1" smtClean="0"/>
              <a:t>Falling</a:t>
            </a:r>
            <a:r>
              <a:rPr lang="sv-SE" dirty="0" smtClean="0"/>
              <a:t> rocks.</a:t>
            </a:r>
          </a:p>
          <a:p>
            <a:r>
              <a:rPr lang="sv-SE" dirty="0" err="1" smtClean="0"/>
              <a:t>Gases</a:t>
            </a:r>
            <a:r>
              <a:rPr lang="sv-SE" dirty="0" smtClean="0"/>
              <a:t>.</a:t>
            </a:r>
          </a:p>
          <a:p>
            <a:r>
              <a:rPr lang="sv-SE" dirty="0" err="1" smtClean="0"/>
              <a:t>Flooding</a:t>
            </a:r>
            <a:r>
              <a:rPr lang="sv-SE" dirty="0" smtClean="0"/>
              <a:t>.</a:t>
            </a:r>
          </a:p>
          <a:p>
            <a:r>
              <a:rPr lang="sv-SE" dirty="0" smtClean="0"/>
              <a:t>Open </a:t>
            </a:r>
            <a:r>
              <a:rPr lang="sv-SE" dirty="0" err="1" smtClean="0"/>
              <a:t>shafts</a:t>
            </a:r>
            <a:r>
              <a:rPr lang="sv-SE" dirty="0" smtClean="0"/>
              <a:t>.</a:t>
            </a:r>
          </a:p>
          <a:p>
            <a:r>
              <a:rPr lang="sv-SE" dirty="0" err="1" smtClean="0"/>
              <a:t>Flammable</a:t>
            </a:r>
            <a:r>
              <a:rPr lang="sv-SE" dirty="0" smtClean="0"/>
              <a:t> </a:t>
            </a:r>
            <a:r>
              <a:rPr lang="sv-SE" dirty="0" err="1" smtClean="0"/>
              <a:t>liquid</a:t>
            </a:r>
            <a:r>
              <a:rPr lang="sv-SE" dirty="0" smtClean="0"/>
              <a:t> and </a:t>
            </a:r>
            <a:r>
              <a:rPr lang="sv-SE" dirty="0" err="1" smtClean="0"/>
              <a:t>gases</a:t>
            </a:r>
            <a:r>
              <a:rPr lang="sv-SE" dirty="0" smtClean="0"/>
              <a:t>.</a:t>
            </a:r>
          </a:p>
          <a:p>
            <a:r>
              <a:rPr lang="sv-SE" dirty="0" smtClean="0"/>
              <a:t>Fires in heavy </a:t>
            </a:r>
            <a:r>
              <a:rPr lang="sv-SE" dirty="0" err="1" smtClean="0"/>
              <a:t>vehicles</a:t>
            </a:r>
            <a:r>
              <a:rPr lang="sv-SE" dirty="0" smtClean="0"/>
              <a:t>, </a:t>
            </a:r>
            <a:r>
              <a:rPr lang="sv-SE" dirty="0" err="1" smtClean="0"/>
              <a:t>conveyor</a:t>
            </a:r>
            <a:r>
              <a:rPr lang="sv-SE" dirty="0" smtClean="0"/>
              <a:t> </a:t>
            </a:r>
            <a:r>
              <a:rPr lang="sv-SE" dirty="0" err="1" smtClean="0"/>
              <a:t>belts</a:t>
            </a:r>
            <a:r>
              <a:rPr lang="sv-SE" dirty="0" smtClean="0"/>
              <a:t> etc.</a:t>
            </a:r>
          </a:p>
          <a:p>
            <a:r>
              <a:rPr lang="sv-SE" dirty="0" err="1" smtClean="0"/>
              <a:t>Smoke</a:t>
            </a:r>
            <a:r>
              <a:rPr lang="sv-SE" dirty="0" smtClean="0"/>
              <a:t> </a:t>
            </a:r>
            <a:r>
              <a:rPr lang="sv-SE" dirty="0" err="1" smtClean="0"/>
              <a:t>spread</a:t>
            </a:r>
            <a:r>
              <a:rPr lang="sv-SE" dirty="0" smtClean="0"/>
              <a:t>.</a:t>
            </a:r>
            <a:endParaRPr lang="sv-SE" dirty="0"/>
          </a:p>
        </p:txBody>
      </p:sp>
      <p:sp>
        <p:nvSpPr>
          <p:cNvPr id="3" name="Rubrik 2"/>
          <p:cNvSpPr>
            <a:spLocks noGrp="1"/>
          </p:cNvSpPr>
          <p:nvPr>
            <p:ph type="title"/>
          </p:nvPr>
        </p:nvSpPr>
        <p:spPr/>
        <p:txBody>
          <a:bodyPr/>
          <a:lstStyle/>
          <a:p>
            <a:r>
              <a:rPr lang="sv-SE" dirty="0" smtClean="0"/>
              <a:t>Risks in general</a:t>
            </a:r>
            <a:endParaRPr lang="sv-S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980728"/>
            <a:ext cx="8229600" cy="5472608"/>
          </a:xfrm>
        </p:spPr>
        <p:txBody>
          <a:bodyPr>
            <a:normAutofit/>
          </a:bodyPr>
          <a:lstStyle/>
          <a:p>
            <a:r>
              <a:rPr lang="sv-SE" dirty="0" smtClean="0"/>
              <a:t>Extensive </a:t>
            </a:r>
            <a:r>
              <a:rPr lang="sv-SE" dirty="0" err="1" smtClean="0"/>
              <a:t>smoke</a:t>
            </a:r>
            <a:r>
              <a:rPr lang="sv-SE" dirty="0" smtClean="0"/>
              <a:t> </a:t>
            </a:r>
            <a:r>
              <a:rPr lang="sv-SE" dirty="0" err="1" smtClean="0"/>
              <a:t>spread</a:t>
            </a:r>
            <a:r>
              <a:rPr lang="sv-SE" dirty="0" smtClean="0"/>
              <a:t> in </a:t>
            </a:r>
            <a:r>
              <a:rPr lang="sv-SE" dirty="0" err="1" smtClean="0"/>
              <a:t>length</a:t>
            </a:r>
            <a:r>
              <a:rPr lang="sv-SE" dirty="0" smtClean="0"/>
              <a:t> + 3-D + </a:t>
            </a:r>
            <a:r>
              <a:rPr lang="sv-SE" dirty="0" err="1" smtClean="0"/>
              <a:t>mechanical</a:t>
            </a:r>
            <a:r>
              <a:rPr lang="sv-SE" dirty="0" smtClean="0"/>
              <a:t> ventilation.</a:t>
            </a:r>
          </a:p>
          <a:p>
            <a:r>
              <a:rPr lang="sv-SE" dirty="0" err="1" smtClean="0"/>
              <a:t>Smoke</a:t>
            </a:r>
            <a:r>
              <a:rPr lang="sv-SE" dirty="0" smtClean="0"/>
              <a:t> </a:t>
            </a:r>
            <a:r>
              <a:rPr lang="sv-SE" dirty="0" err="1" smtClean="0"/>
              <a:t>stratification</a:t>
            </a:r>
            <a:r>
              <a:rPr lang="sv-SE" dirty="0" smtClean="0"/>
              <a:t> </a:t>
            </a:r>
            <a:r>
              <a:rPr lang="sv-SE" dirty="0" err="1" smtClean="0"/>
              <a:t>only</a:t>
            </a:r>
            <a:r>
              <a:rPr lang="sv-SE" dirty="0" smtClean="0"/>
              <a:t> at the </a:t>
            </a:r>
            <a:r>
              <a:rPr lang="sv-SE" dirty="0" err="1" smtClean="0"/>
              <a:t>fire</a:t>
            </a:r>
            <a:r>
              <a:rPr lang="sv-SE" dirty="0" smtClean="0"/>
              <a:t> </a:t>
            </a:r>
            <a:r>
              <a:rPr lang="sv-SE" dirty="0" err="1" smtClean="0"/>
              <a:t>vicinity</a:t>
            </a:r>
            <a:r>
              <a:rPr lang="sv-SE" dirty="0" smtClean="0"/>
              <a:t>. Fire </a:t>
            </a:r>
            <a:r>
              <a:rPr lang="sv-SE" dirty="0" err="1" smtClean="0"/>
              <a:t>gases</a:t>
            </a:r>
            <a:r>
              <a:rPr lang="sv-SE" dirty="0" smtClean="0"/>
              <a:t> cools </a:t>
            </a:r>
            <a:r>
              <a:rPr lang="sv-SE" dirty="0" err="1" smtClean="0"/>
              <a:t>down</a:t>
            </a:r>
            <a:r>
              <a:rPr lang="sv-SE" dirty="0" smtClean="0"/>
              <a:t> </a:t>
            </a:r>
            <a:r>
              <a:rPr lang="sv-SE" dirty="0" err="1" smtClean="0"/>
              <a:t>rapidly</a:t>
            </a:r>
            <a:r>
              <a:rPr lang="sv-SE" dirty="0" smtClean="0"/>
              <a:t>. </a:t>
            </a:r>
            <a:r>
              <a:rPr lang="sv-SE" dirty="0" err="1" smtClean="0"/>
              <a:t>Poor</a:t>
            </a:r>
            <a:r>
              <a:rPr lang="sv-SE" dirty="0" smtClean="0"/>
              <a:t> </a:t>
            </a:r>
            <a:r>
              <a:rPr lang="sv-SE" dirty="0" err="1" smtClean="0"/>
              <a:t>visibility</a:t>
            </a:r>
            <a:r>
              <a:rPr lang="sv-SE" dirty="0" smtClean="0"/>
              <a:t>.</a:t>
            </a:r>
          </a:p>
          <a:p>
            <a:r>
              <a:rPr lang="sv-SE" dirty="0" err="1" smtClean="0"/>
              <a:t>Due</a:t>
            </a:r>
            <a:r>
              <a:rPr lang="sv-SE" dirty="0" smtClean="0"/>
              <a:t> to the general </a:t>
            </a:r>
            <a:r>
              <a:rPr lang="sv-SE" dirty="0" err="1" smtClean="0"/>
              <a:t>vastness</a:t>
            </a:r>
            <a:r>
              <a:rPr lang="sv-SE" dirty="0" smtClean="0"/>
              <a:t> and </a:t>
            </a:r>
            <a:r>
              <a:rPr lang="sv-SE" dirty="0" err="1" smtClean="0"/>
              <a:t>openess</a:t>
            </a:r>
            <a:r>
              <a:rPr lang="sv-SE" dirty="0" smtClean="0"/>
              <a:t> of the </a:t>
            </a:r>
            <a:r>
              <a:rPr lang="sv-SE" dirty="0" err="1" smtClean="0"/>
              <a:t>mine</a:t>
            </a:r>
            <a:r>
              <a:rPr lang="sv-SE" dirty="0" smtClean="0"/>
              <a:t> drift and </a:t>
            </a:r>
            <a:r>
              <a:rPr lang="sv-SE" dirty="0" err="1" smtClean="0"/>
              <a:t>most</a:t>
            </a:r>
            <a:r>
              <a:rPr lang="sv-SE" dirty="0" smtClean="0"/>
              <a:t> </a:t>
            </a:r>
            <a:r>
              <a:rPr lang="sv-SE" dirty="0" err="1" smtClean="0"/>
              <a:t>combustibles</a:t>
            </a:r>
            <a:r>
              <a:rPr lang="sv-SE" dirty="0" smtClean="0"/>
              <a:t> </a:t>
            </a:r>
            <a:r>
              <a:rPr lang="sv-SE" dirty="0" err="1" smtClean="0"/>
              <a:t>found</a:t>
            </a:r>
            <a:r>
              <a:rPr lang="sv-SE" dirty="0" smtClean="0"/>
              <a:t> at the </a:t>
            </a:r>
            <a:r>
              <a:rPr lang="sv-SE" dirty="0" err="1" smtClean="0"/>
              <a:t>lower</a:t>
            </a:r>
            <a:r>
              <a:rPr lang="sv-SE" dirty="0" smtClean="0"/>
              <a:t> part, </a:t>
            </a:r>
            <a:r>
              <a:rPr lang="sv-SE" dirty="0" err="1" smtClean="0"/>
              <a:t>flame</a:t>
            </a:r>
            <a:r>
              <a:rPr lang="sv-SE" dirty="0" smtClean="0"/>
              <a:t> </a:t>
            </a:r>
            <a:r>
              <a:rPr lang="sv-SE" dirty="0" err="1" smtClean="0"/>
              <a:t>radiation</a:t>
            </a:r>
            <a:r>
              <a:rPr lang="sv-SE" dirty="0" smtClean="0"/>
              <a:t> </a:t>
            </a:r>
            <a:r>
              <a:rPr lang="sv-SE" dirty="0" err="1" smtClean="0"/>
              <a:t>will</a:t>
            </a:r>
            <a:r>
              <a:rPr lang="sv-SE" dirty="0" smtClean="0"/>
              <a:t> </a:t>
            </a:r>
            <a:r>
              <a:rPr lang="sv-SE" dirty="0" err="1" smtClean="0"/>
              <a:t>dominate</a:t>
            </a:r>
            <a:r>
              <a:rPr lang="sv-SE" dirty="0" smtClean="0"/>
              <a:t> as the </a:t>
            </a:r>
            <a:r>
              <a:rPr lang="sv-SE" dirty="0" err="1" smtClean="0"/>
              <a:t>spread</a:t>
            </a:r>
            <a:r>
              <a:rPr lang="sv-SE" dirty="0" smtClean="0"/>
              <a:t> </a:t>
            </a:r>
            <a:r>
              <a:rPr lang="sv-SE" dirty="0" err="1" smtClean="0"/>
              <a:t>mechanism</a:t>
            </a:r>
            <a:r>
              <a:rPr lang="sv-SE" dirty="0" smtClean="0"/>
              <a:t>.</a:t>
            </a:r>
          </a:p>
          <a:p>
            <a:endParaRPr lang="sv-SE" dirty="0" smtClean="0"/>
          </a:p>
          <a:p>
            <a:endParaRPr lang="sv-SE" dirty="0"/>
          </a:p>
        </p:txBody>
      </p:sp>
      <p:sp>
        <p:nvSpPr>
          <p:cNvPr id="3" name="Rubrik 2"/>
          <p:cNvSpPr>
            <a:spLocks noGrp="1"/>
          </p:cNvSpPr>
          <p:nvPr>
            <p:ph type="title"/>
          </p:nvPr>
        </p:nvSpPr>
        <p:spPr>
          <a:xfrm>
            <a:off x="457200" y="0"/>
            <a:ext cx="8229600" cy="1417638"/>
          </a:xfrm>
        </p:spPr>
        <p:txBody>
          <a:bodyPr/>
          <a:lstStyle/>
          <a:p>
            <a:r>
              <a:rPr lang="sv-SE" dirty="0" smtClean="0"/>
              <a:t>Fire </a:t>
            </a:r>
            <a:r>
              <a:rPr lang="sv-SE" dirty="0" err="1" smtClean="0"/>
              <a:t>behavior</a:t>
            </a:r>
            <a:endParaRPr lang="sv-S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260648"/>
            <a:ext cx="8229600" cy="5746643"/>
          </a:xfrm>
        </p:spPr>
        <p:txBody>
          <a:bodyPr/>
          <a:lstStyle/>
          <a:p>
            <a:r>
              <a:rPr lang="en-US" dirty="0" smtClean="0"/>
              <a:t>Combustible materials generally found concentrated at certain positions, the likelihood of the fire spreading from the first item is generally small.</a:t>
            </a:r>
            <a:endParaRPr lang="sv-SE" dirty="0" smtClean="0"/>
          </a:p>
          <a:p>
            <a:r>
              <a:rPr lang="sv-SE" dirty="0" err="1" smtClean="0"/>
              <a:t>Flashover</a:t>
            </a:r>
            <a:r>
              <a:rPr lang="sv-SE" dirty="0" smtClean="0"/>
              <a:t> not </a:t>
            </a:r>
            <a:r>
              <a:rPr lang="sv-SE" dirty="0" err="1" smtClean="0"/>
              <a:t>likely</a:t>
            </a:r>
            <a:r>
              <a:rPr lang="sv-SE" dirty="0" smtClean="0"/>
              <a:t> in an </a:t>
            </a:r>
            <a:r>
              <a:rPr lang="sv-SE" dirty="0" err="1" smtClean="0"/>
              <a:t>open</a:t>
            </a:r>
            <a:r>
              <a:rPr lang="sv-SE" dirty="0" smtClean="0"/>
              <a:t> </a:t>
            </a:r>
            <a:r>
              <a:rPr lang="sv-SE" dirty="0" err="1" smtClean="0"/>
              <a:t>mine</a:t>
            </a:r>
            <a:r>
              <a:rPr lang="sv-SE" dirty="0" smtClean="0"/>
              <a:t> drift.</a:t>
            </a:r>
          </a:p>
          <a:p>
            <a:r>
              <a:rPr lang="sv-SE" dirty="0" smtClean="0"/>
              <a:t>Spray </a:t>
            </a:r>
            <a:r>
              <a:rPr lang="sv-SE" dirty="0" err="1" smtClean="0"/>
              <a:t>fires</a:t>
            </a:r>
            <a:r>
              <a:rPr lang="sv-SE" dirty="0" smtClean="0"/>
              <a:t> – </a:t>
            </a:r>
            <a:r>
              <a:rPr lang="sv-SE" dirty="0" err="1" smtClean="0"/>
              <a:t>hydraulic</a:t>
            </a:r>
            <a:r>
              <a:rPr lang="sv-SE" dirty="0" smtClean="0"/>
              <a:t> </a:t>
            </a:r>
            <a:r>
              <a:rPr lang="sv-SE" dirty="0" err="1" smtClean="0"/>
              <a:t>equipment</a:t>
            </a:r>
            <a:r>
              <a:rPr lang="sv-SE" dirty="0" smtClean="0"/>
              <a:t>.</a:t>
            </a:r>
          </a:p>
          <a:p>
            <a:pPr>
              <a:buNone/>
            </a:pPr>
            <a:endParaRPr lang="sv-SE" dirty="0"/>
          </a:p>
        </p:txBody>
      </p:sp>
      <p:sp>
        <p:nvSpPr>
          <p:cNvPr id="3" name="Rubrik 2"/>
          <p:cNvSpPr>
            <a:spLocks noGrp="1"/>
          </p:cNvSpPr>
          <p:nvPr>
            <p:ph type="title"/>
          </p:nvPr>
        </p:nvSpPr>
        <p:spPr/>
        <p:txBody>
          <a:bodyPr/>
          <a:lstStyle/>
          <a:p>
            <a:endParaRPr lang="sv-SE"/>
          </a:p>
        </p:txBody>
      </p:sp>
      <p:pic>
        <p:nvPicPr>
          <p:cNvPr id="4" name="Bildobjekt 3" descr="6vvx7ciiolulf387jj3ma.jpg"/>
          <p:cNvPicPr>
            <a:picLocks noChangeAspect="1"/>
          </p:cNvPicPr>
          <p:nvPr/>
        </p:nvPicPr>
        <p:blipFill>
          <a:blip r:embed="rId2" cstate="print"/>
          <a:stretch>
            <a:fillRect/>
          </a:stretch>
        </p:blipFill>
        <p:spPr>
          <a:xfrm>
            <a:off x="3864000" y="2898000"/>
            <a:ext cx="5280000" cy="3960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err="1" smtClean="0"/>
              <a:t>Vehicle</a:t>
            </a:r>
            <a:r>
              <a:rPr lang="sv-SE" dirty="0" smtClean="0"/>
              <a:t> </a:t>
            </a:r>
            <a:r>
              <a:rPr lang="sv-SE" dirty="0" err="1" smtClean="0"/>
              <a:t>fires</a:t>
            </a:r>
            <a:endParaRPr lang="sv-SE" dirty="0"/>
          </a:p>
        </p:txBody>
      </p:sp>
      <p:sp>
        <p:nvSpPr>
          <p:cNvPr id="5" name="Platshållare för innehåll 4"/>
          <p:cNvSpPr>
            <a:spLocks noGrp="1"/>
          </p:cNvSpPr>
          <p:nvPr>
            <p:ph idx="1"/>
          </p:nvPr>
        </p:nvSpPr>
        <p:spPr/>
        <p:txBody>
          <a:bodyPr/>
          <a:lstStyle/>
          <a:p>
            <a:r>
              <a:rPr lang="sv-SE" dirty="0" err="1" smtClean="0"/>
              <a:t>Vehicles</a:t>
            </a:r>
            <a:r>
              <a:rPr lang="sv-SE" dirty="0" smtClean="0"/>
              <a:t> </a:t>
            </a:r>
            <a:r>
              <a:rPr lang="sv-SE" dirty="0" err="1" smtClean="0"/>
              <a:t>found</a:t>
            </a:r>
            <a:r>
              <a:rPr lang="sv-SE" dirty="0" smtClean="0"/>
              <a:t> in almost all parts of a </a:t>
            </a:r>
            <a:r>
              <a:rPr lang="sv-SE" dirty="0" err="1" smtClean="0"/>
              <a:t>mine</a:t>
            </a:r>
            <a:r>
              <a:rPr lang="sv-SE" dirty="0" smtClean="0"/>
              <a:t>.</a:t>
            </a:r>
          </a:p>
          <a:p>
            <a:r>
              <a:rPr lang="sv-SE" dirty="0" err="1" smtClean="0"/>
              <a:t>Large</a:t>
            </a:r>
            <a:r>
              <a:rPr lang="sv-SE" dirty="0" smtClean="0"/>
              <a:t> </a:t>
            </a:r>
            <a:r>
              <a:rPr lang="sv-SE" dirty="0" err="1" smtClean="0"/>
              <a:t>amounts</a:t>
            </a:r>
            <a:r>
              <a:rPr lang="sv-SE" dirty="0" smtClean="0"/>
              <a:t> of tyre, diesel, </a:t>
            </a:r>
            <a:r>
              <a:rPr lang="sv-SE" dirty="0" err="1" smtClean="0"/>
              <a:t>hydraulic</a:t>
            </a:r>
            <a:r>
              <a:rPr lang="sv-SE" dirty="0" smtClean="0"/>
              <a:t> </a:t>
            </a:r>
            <a:r>
              <a:rPr lang="sv-SE" dirty="0" err="1" smtClean="0"/>
              <a:t>oil</a:t>
            </a:r>
            <a:r>
              <a:rPr lang="sv-SE" dirty="0" smtClean="0"/>
              <a:t>, </a:t>
            </a:r>
            <a:r>
              <a:rPr lang="sv-SE" dirty="0" err="1" smtClean="0"/>
              <a:t>hydraulic</a:t>
            </a:r>
            <a:r>
              <a:rPr lang="sv-SE" dirty="0" smtClean="0"/>
              <a:t> </a:t>
            </a:r>
            <a:r>
              <a:rPr lang="sv-SE" dirty="0" err="1" smtClean="0"/>
              <a:t>hoses</a:t>
            </a:r>
            <a:r>
              <a:rPr lang="sv-SE" dirty="0" smtClean="0"/>
              <a:t>, </a:t>
            </a:r>
            <a:r>
              <a:rPr lang="sv-SE" dirty="0" err="1" smtClean="0"/>
              <a:t>cables</a:t>
            </a:r>
            <a:r>
              <a:rPr lang="sv-SE" dirty="0" smtClean="0"/>
              <a:t> etc.</a:t>
            </a:r>
          </a:p>
          <a:p>
            <a:r>
              <a:rPr lang="sv-SE" dirty="0" smtClean="0"/>
              <a:t>Rapid </a:t>
            </a:r>
            <a:r>
              <a:rPr lang="sv-SE" dirty="0" err="1" smtClean="0"/>
              <a:t>fire</a:t>
            </a:r>
            <a:r>
              <a:rPr lang="sv-SE" dirty="0" smtClean="0"/>
              <a:t> </a:t>
            </a:r>
            <a:r>
              <a:rPr lang="sv-SE" dirty="0" err="1" smtClean="0"/>
              <a:t>growth</a:t>
            </a:r>
            <a:r>
              <a:rPr lang="sv-SE" dirty="0" smtClean="0"/>
              <a:t>.</a:t>
            </a:r>
            <a:endParaRPr lang="sv-SE" dirty="0"/>
          </a:p>
        </p:txBody>
      </p:sp>
      <p:pic>
        <p:nvPicPr>
          <p:cNvPr id="6" name="Picture 1"/>
          <p:cNvPicPr>
            <a:picLocks noChangeAspect="1" noChangeArrowheads="1"/>
          </p:cNvPicPr>
          <p:nvPr/>
        </p:nvPicPr>
        <p:blipFill>
          <a:blip r:embed="rId2" cstate="print"/>
          <a:srcRect/>
          <a:stretch>
            <a:fillRect/>
          </a:stretch>
        </p:blipFill>
        <p:spPr bwMode="auto">
          <a:xfrm>
            <a:off x="4309453" y="3242759"/>
            <a:ext cx="4834547" cy="36152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endParaRPr lang="sv-SE"/>
          </a:p>
        </p:txBody>
      </p:sp>
      <p:pic>
        <p:nvPicPr>
          <p:cNvPr id="5" name="Platshållare för innehåll 3" descr="Bilbrand ViRi 1074 2008 003.jpg"/>
          <p:cNvPicPr>
            <a:picLocks noChangeAspect="1"/>
          </p:cNvPicPr>
          <p:nvPr/>
        </p:nvPicPr>
        <p:blipFill>
          <a:blip r:embed="rId2" cstate="print"/>
          <a:stretch>
            <a:fillRect/>
          </a:stretch>
        </p:blipFill>
        <p:spPr>
          <a:xfrm>
            <a:off x="5892800" y="4419600"/>
            <a:ext cx="3251200" cy="2438400"/>
          </a:xfrm>
          <a:prstGeom prst="rect">
            <a:avLst/>
          </a:prstGeom>
        </p:spPr>
      </p:pic>
      <p:sp>
        <p:nvSpPr>
          <p:cNvPr id="6" name="Platshållare för innehåll 5"/>
          <p:cNvSpPr>
            <a:spLocks noGrp="1"/>
          </p:cNvSpPr>
          <p:nvPr>
            <p:ph idx="1"/>
          </p:nvPr>
        </p:nvSpPr>
        <p:spPr/>
        <p:txBody>
          <a:bodyPr/>
          <a:lstStyle/>
          <a:p>
            <a:r>
              <a:rPr lang="sv-SE" dirty="0" err="1" smtClean="0"/>
              <a:t>Considerable</a:t>
            </a:r>
            <a:r>
              <a:rPr lang="sv-SE" dirty="0" smtClean="0"/>
              <a:t> </a:t>
            </a:r>
            <a:r>
              <a:rPr lang="sv-SE" dirty="0" err="1" smtClean="0"/>
              <a:t>smoke</a:t>
            </a:r>
            <a:r>
              <a:rPr lang="sv-SE" dirty="0" smtClean="0"/>
              <a:t> </a:t>
            </a:r>
            <a:r>
              <a:rPr lang="sv-SE" dirty="0" err="1" smtClean="0"/>
              <a:t>production</a:t>
            </a:r>
            <a:r>
              <a:rPr lang="sv-SE" dirty="0" smtClean="0"/>
              <a:t>.</a:t>
            </a:r>
          </a:p>
          <a:p>
            <a:r>
              <a:rPr lang="sv-SE" dirty="0" smtClean="0"/>
              <a:t>Long lasting </a:t>
            </a:r>
            <a:r>
              <a:rPr lang="sv-SE" dirty="0" err="1" smtClean="0"/>
              <a:t>fires</a:t>
            </a:r>
            <a:r>
              <a:rPr lang="sv-SE" dirty="0" smtClean="0"/>
              <a:t>.</a:t>
            </a:r>
          </a:p>
          <a:p>
            <a:r>
              <a:rPr lang="sv-SE" dirty="0" err="1" smtClean="0"/>
              <a:t>Most</a:t>
            </a:r>
            <a:r>
              <a:rPr lang="sv-SE" dirty="0" smtClean="0"/>
              <a:t> </a:t>
            </a:r>
            <a:r>
              <a:rPr lang="sv-SE" dirty="0" err="1" smtClean="0"/>
              <a:t>common</a:t>
            </a:r>
            <a:r>
              <a:rPr lang="sv-SE" dirty="0" smtClean="0"/>
              <a:t> </a:t>
            </a:r>
            <a:r>
              <a:rPr lang="sv-SE" dirty="0" err="1" smtClean="0"/>
              <a:t>type</a:t>
            </a:r>
            <a:r>
              <a:rPr lang="sv-SE" dirty="0" smtClean="0"/>
              <a:t> of </a:t>
            </a:r>
            <a:r>
              <a:rPr lang="sv-SE" dirty="0" err="1" smtClean="0"/>
              <a:t>fire</a:t>
            </a:r>
            <a:r>
              <a:rPr lang="sv-SE" dirty="0" smtClean="0"/>
              <a:t>.</a:t>
            </a:r>
          </a:p>
          <a:p>
            <a:endParaRPr lang="sv-SE" dirty="0" smtClean="0"/>
          </a:p>
          <a:p>
            <a:r>
              <a:rPr lang="sv-SE" dirty="0" err="1" smtClean="0"/>
              <a:t>Most</a:t>
            </a:r>
            <a:r>
              <a:rPr lang="sv-SE" dirty="0" smtClean="0"/>
              <a:t> </a:t>
            </a:r>
            <a:r>
              <a:rPr lang="sv-SE" dirty="0" err="1" smtClean="0"/>
              <a:t>dangerous</a:t>
            </a:r>
            <a:r>
              <a:rPr lang="sv-SE" dirty="0" smtClean="0"/>
              <a:t> </a:t>
            </a:r>
            <a:r>
              <a:rPr lang="sv-SE" dirty="0" err="1" smtClean="0"/>
              <a:t>fire</a:t>
            </a:r>
            <a:r>
              <a:rPr lang="sv-SE" dirty="0" smtClean="0"/>
              <a:t> under </a:t>
            </a:r>
            <a:r>
              <a:rPr lang="sv-SE" dirty="0" err="1" smtClean="0"/>
              <a:t>ground</a:t>
            </a:r>
            <a:r>
              <a:rPr lang="sv-SE" dirty="0" smtClean="0"/>
              <a:t>.</a:t>
            </a:r>
          </a:p>
          <a:p>
            <a:endParaRPr lang="sv-SE" dirty="0" smtClean="0"/>
          </a:p>
          <a:p>
            <a:endParaRPr lang="sv-SE" dirty="0" smtClean="0"/>
          </a:p>
          <a:p>
            <a:endParaRPr lang="sv-S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lleri">
  <a:themeElements>
    <a:clrScheme name="Galleri">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alleri">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Galleri">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501</TotalTime>
  <Words>1046</Words>
  <Application>Microsoft Office PowerPoint</Application>
  <PresentationFormat>Bildspel på skärmen (4:3)</PresentationFormat>
  <Paragraphs>76</Paragraphs>
  <Slides>16</Slides>
  <Notes>7</Notes>
  <HiddenSlides>0</HiddenSlides>
  <MMClips>0</MMClips>
  <ScaleCrop>false</ScaleCrop>
  <HeadingPairs>
    <vt:vector size="4" baseType="variant">
      <vt:variant>
        <vt:lpstr>Tema</vt:lpstr>
      </vt:variant>
      <vt:variant>
        <vt:i4>1</vt:i4>
      </vt:variant>
      <vt:variant>
        <vt:lpstr>Bildrubriker</vt:lpstr>
      </vt:variant>
      <vt:variant>
        <vt:i4>16</vt:i4>
      </vt:variant>
    </vt:vector>
  </HeadingPairs>
  <TitlesOfParts>
    <vt:vector size="17" baseType="lpstr">
      <vt:lpstr>Galleri</vt:lpstr>
      <vt:lpstr>Fires in underground hard rock mines</vt:lpstr>
      <vt:lpstr>Fires in mines</vt:lpstr>
      <vt:lpstr>The environment</vt:lpstr>
      <vt:lpstr>Bild 4</vt:lpstr>
      <vt:lpstr>Risks in general</vt:lpstr>
      <vt:lpstr>Fire behavior</vt:lpstr>
      <vt:lpstr>Bild 7</vt:lpstr>
      <vt:lpstr>Vehicle fires</vt:lpstr>
      <vt:lpstr>Bild 9</vt:lpstr>
      <vt:lpstr>Fire and rescue service</vt:lpstr>
      <vt:lpstr>Bild 11</vt:lpstr>
      <vt:lpstr>Challenges ahead</vt:lpstr>
      <vt:lpstr>Fire experiments in an underground mine</vt:lpstr>
      <vt:lpstr>Bild 14</vt:lpstr>
      <vt:lpstr>Bild 15</vt:lpstr>
      <vt:lpstr>Bild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Rickard Hansen</dc:creator>
  <cp:lastModifiedBy>Rickard</cp:lastModifiedBy>
  <cp:revision>66</cp:revision>
  <dcterms:created xsi:type="dcterms:W3CDTF">2013-11-09T21:41:16Z</dcterms:created>
  <dcterms:modified xsi:type="dcterms:W3CDTF">2016-09-05T16:48:35Z</dcterms:modified>
</cp:coreProperties>
</file>